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handoutMasterIdLst>
    <p:handoutMasterId r:id="rId25"/>
  </p:handoutMasterIdLst>
  <p:sldIdLst>
    <p:sldId id="256" r:id="rId2"/>
    <p:sldId id="543" r:id="rId3"/>
    <p:sldId id="258" r:id="rId4"/>
    <p:sldId id="539" r:id="rId5"/>
    <p:sldId id="549" r:id="rId6"/>
    <p:sldId id="459" r:id="rId7"/>
    <p:sldId id="545" r:id="rId8"/>
    <p:sldId id="477" r:id="rId9"/>
    <p:sldId id="472" r:id="rId10"/>
    <p:sldId id="473" r:id="rId11"/>
    <p:sldId id="474" r:id="rId12"/>
    <p:sldId id="475" r:id="rId13"/>
    <p:sldId id="476" r:id="rId14"/>
    <p:sldId id="464" r:id="rId15"/>
    <p:sldId id="515" r:id="rId16"/>
    <p:sldId id="482" r:id="rId17"/>
    <p:sldId id="465" r:id="rId18"/>
    <p:sldId id="490" r:id="rId19"/>
    <p:sldId id="512" r:id="rId20"/>
    <p:sldId id="546" r:id="rId21"/>
    <p:sldId id="514" r:id="rId22"/>
    <p:sldId id="548" r:id="rId23"/>
  </p:sldIdLst>
  <p:sldSz cx="9144000" cy="5143500" type="screen16x9"/>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FB87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5872"/>
  </p:normalViewPr>
  <p:slideViewPr>
    <p:cSldViewPr snapToGrid="0">
      <p:cViewPr varScale="1">
        <p:scale>
          <a:sx n="139" d="100"/>
          <a:sy n="139" d="100"/>
        </p:scale>
        <p:origin x="702" y="102"/>
      </p:cViewPr>
      <p:guideLst>
        <p:guide orient="horz" pos="162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BFCB5E4-39CF-D146-B95B-8A0C8E730F32}"/>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FC457C0D-45BB-674A-A29A-5E773D0DA225}"/>
              </a:ext>
            </a:extLst>
          </p:cNvPr>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A333D380-1474-3743-B815-C474AA361261}" type="datetimeFigureOut">
              <a:rPr lang="en-US"/>
              <a:pPr>
                <a:defRPr/>
              </a:pPr>
              <a:t>4/29/2022</a:t>
            </a:fld>
            <a:endParaRPr lang="en-US"/>
          </a:p>
        </p:txBody>
      </p:sp>
      <p:sp>
        <p:nvSpPr>
          <p:cNvPr id="4" name="Footer Placeholder 3">
            <a:extLst>
              <a:ext uri="{FF2B5EF4-FFF2-40B4-BE49-F238E27FC236}">
                <a16:creationId xmlns:a16="http://schemas.microsoft.com/office/drawing/2014/main" id="{9991C275-B288-D141-8A33-78D7AFE60007}"/>
              </a:ext>
            </a:extLst>
          </p:cNvPr>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5" name="Slide Number Placeholder 4">
            <a:extLst>
              <a:ext uri="{FF2B5EF4-FFF2-40B4-BE49-F238E27FC236}">
                <a16:creationId xmlns:a16="http://schemas.microsoft.com/office/drawing/2014/main" id="{00C02E12-A7F0-ED45-8E4B-D85B7FE6A4B1}"/>
              </a:ext>
            </a:extLst>
          </p:cNvPr>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4B70CBF5-1742-6042-9CB4-A64017107C15}" type="slidenum">
              <a:rPr lang="en-US"/>
              <a:pPr>
                <a:defRPr/>
              </a:pPr>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4FC29F5-D974-2244-A9E3-22024FD6E205}"/>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EA39EDCF-CB84-B044-B438-75F498D0304E}"/>
              </a:ext>
            </a:extLst>
          </p:cNvPr>
          <p:cNvSpPr>
            <a:spLocks noGrp="1"/>
          </p:cNvSpPr>
          <p:nvPr>
            <p:ph type="dt" idx="1"/>
          </p:nvPr>
        </p:nvSpPr>
        <p:spPr>
          <a:xfrm>
            <a:off x="3884613" y="0"/>
            <a:ext cx="2971800" cy="457200"/>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2CEB47E7-739C-AF40-B9EE-CFA3C7EC6745}" type="datetimeFigureOut">
              <a:rPr lang="en-US"/>
              <a:pPr>
                <a:defRPr/>
              </a:pPr>
              <a:t>4/29/2022</a:t>
            </a:fld>
            <a:endParaRPr lang="en-US"/>
          </a:p>
        </p:txBody>
      </p:sp>
      <p:sp>
        <p:nvSpPr>
          <p:cNvPr id="4" name="Slide Image Placeholder 3">
            <a:extLst>
              <a:ext uri="{FF2B5EF4-FFF2-40B4-BE49-F238E27FC236}">
                <a16:creationId xmlns:a16="http://schemas.microsoft.com/office/drawing/2014/main" id="{3F1DA8EA-30F0-C249-A6E9-0A063EB05DF3}"/>
              </a:ext>
            </a:extLst>
          </p:cNvPr>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507790DC-9A98-6842-9BEA-DE5ED223FE91}"/>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A7513F0F-B0DA-274E-B1DB-D18CA2488B55}"/>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a:extLst>
              <a:ext uri="{FF2B5EF4-FFF2-40B4-BE49-F238E27FC236}">
                <a16:creationId xmlns:a16="http://schemas.microsoft.com/office/drawing/2014/main" id="{C9A2BC7D-24AC-244C-86A7-5BD9BB5972A4}"/>
              </a:ext>
            </a:extLst>
          </p:cNvPr>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00627C54-7A89-654E-AF4B-47260EA9A1B9}"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mn-ea"/>
        <a:cs typeface="+mn-cs"/>
      </a:defRPr>
    </a:lvl1pPr>
    <a:lvl2pPr marL="457200" algn="l" defTabSz="457200" rtl="0" eaLnBrk="0" fontAlgn="base" hangingPunct="0">
      <a:spcBef>
        <a:spcPct val="30000"/>
      </a:spcBef>
      <a:spcAft>
        <a:spcPct val="0"/>
      </a:spcAft>
      <a:defRPr sz="1200" kern="1200">
        <a:solidFill>
          <a:schemeClr val="tx1"/>
        </a:solidFill>
        <a:latin typeface="+mn-lt"/>
        <a:ea typeface="+mn-ea"/>
        <a:cs typeface="+mn-cs"/>
      </a:defRPr>
    </a:lvl2pPr>
    <a:lvl3pPr marL="914400" algn="l" defTabSz="457200" rtl="0" eaLnBrk="0" fontAlgn="base" hangingPunct="0">
      <a:spcBef>
        <a:spcPct val="30000"/>
      </a:spcBef>
      <a:spcAft>
        <a:spcPct val="0"/>
      </a:spcAft>
      <a:defRPr sz="1200" kern="1200">
        <a:solidFill>
          <a:schemeClr val="tx1"/>
        </a:solidFill>
        <a:latin typeface="+mn-lt"/>
        <a:ea typeface="+mn-ea"/>
        <a:cs typeface="+mn-cs"/>
      </a:defRPr>
    </a:lvl3pPr>
    <a:lvl4pPr marL="1371600" algn="l" defTabSz="457200" rtl="0" eaLnBrk="0" fontAlgn="base" hangingPunct="0">
      <a:spcBef>
        <a:spcPct val="30000"/>
      </a:spcBef>
      <a:spcAft>
        <a:spcPct val="0"/>
      </a:spcAft>
      <a:defRPr sz="1200" kern="1200">
        <a:solidFill>
          <a:schemeClr val="tx1"/>
        </a:solidFill>
        <a:latin typeface="+mn-lt"/>
        <a:ea typeface="+mn-ea"/>
        <a:cs typeface="+mn-cs"/>
      </a:defRPr>
    </a:lvl4pPr>
    <a:lvl5pPr marL="1828800" algn="l" defTabSz="457200" rtl="0" eaLnBrk="0" fontAlgn="base" hangingPunct="0">
      <a:spcBef>
        <a:spcPct val="30000"/>
      </a:spcBef>
      <a:spcAft>
        <a:spcPct val="0"/>
      </a:spcAft>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where does visualization come in? How can it possibly help these issues? The common approach to reporting harms is exactly as we saw in that example, to use a table with an estimate or maybe simple counts of the number of times each of the “most common” or selected harms was reported in the trial.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know that patients and clinicians want more information about harms than they are currently getting. Both in terms of the numbers and types of harms, and other dimensions like the timing or severity of the harms.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Data visualization has the capacity to provide more dimensions of harms data in a single figure to patients and clinicians which can present a more holistic and complete summary of harms data in publications that is not as restrictive as the current approach using tables. But how can we assess whether there is any value in this?</a:t>
            </a:r>
          </a:p>
        </p:txBody>
      </p:sp>
      <p:sp>
        <p:nvSpPr>
          <p:cNvPr id="4" name="Slide Number Placeholder 3"/>
          <p:cNvSpPr>
            <a:spLocks noGrp="1"/>
          </p:cNvSpPr>
          <p:nvPr>
            <p:ph type="sldNum" sz="quarter" idx="5"/>
          </p:nvPr>
        </p:nvSpPr>
        <p:spPr/>
        <p:txBody>
          <a:bodyPr/>
          <a:lstStyle/>
          <a:p>
            <a:fld id="{BFBCF5E7-D806-4375-BDA8-8BF0F259563E}" type="slidenum">
              <a:rPr lang="en-CA" smtClean="0"/>
              <a:t>2</a:t>
            </a:fld>
            <a:endParaRPr lang="en-CA"/>
          </a:p>
        </p:txBody>
      </p:sp>
    </p:spTree>
    <p:extLst>
      <p:ext uri="{BB962C8B-B14F-4D97-AF65-F5344CB8AC3E}">
        <p14:creationId xmlns:p14="http://schemas.microsoft.com/office/powerpoint/2010/main" val="16449603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404040"/>
                </a:solidFill>
                <a:effectLst/>
                <a:latin typeface="72"/>
              </a:rPr>
              <a:t>A </a:t>
            </a:r>
            <a:r>
              <a:rPr lang="en-US" b="0" i="0" dirty="0" err="1">
                <a:solidFill>
                  <a:srgbClr val="404040"/>
                </a:solidFill>
                <a:effectLst/>
                <a:latin typeface="72"/>
              </a:rPr>
              <a:t>Treemap</a:t>
            </a:r>
            <a:r>
              <a:rPr lang="en-US" b="0" i="0" dirty="0">
                <a:solidFill>
                  <a:srgbClr val="404040"/>
                </a:solidFill>
                <a:effectLst/>
                <a:latin typeface="72"/>
              </a:rPr>
              <a:t> is an alternative type of Heatmap that presents the overall harms at the preferred term level, arranged by their midlevel terms (i.e., all preferred terms belonging to the same midlevel term are grouped together). The </a:t>
            </a:r>
            <a:r>
              <a:rPr lang="en-US" b="0" i="0" dirty="0" err="1">
                <a:solidFill>
                  <a:srgbClr val="404040"/>
                </a:solidFill>
                <a:effectLst/>
                <a:latin typeface="72"/>
              </a:rPr>
              <a:t>colour</a:t>
            </a:r>
            <a:r>
              <a:rPr lang="en-US" b="0" i="0" dirty="0">
                <a:solidFill>
                  <a:srgbClr val="404040"/>
                </a:solidFill>
                <a:effectLst/>
                <a:latin typeface="72"/>
              </a:rPr>
              <a:t> of the harms represents the standardized risk difference: bright yellow = more common in gabapentin, dark blue = more common in placebo. The size of each harm's box is proportional to the number of events reported for gabapentin (i.e., the larger the box, the more times that event occurred among participants taking gabapentin). Thus, any harms that did not occur in gabapentin will not be present on the map.  </a:t>
            </a:r>
            <a:endParaRPr lang="en-US" dirty="0"/>
          </a:p>
        </p:txBody>
      </p:sp>
      <p:sp>
        <p:nvSpPr>
          <p:cNvPr id="4" name="Slide Number Placeholder 3"/>
          <p:cNvSpPr>
            <a:spLocks noGrp="1"/>
          </p:cNvSpPr>
          <p:nvPr>
            <p:ph type="sldNum" sz="quarter" idx="5"/>
          </p:nvPr>
        </p:nvSpPr>
        <p:spPr/>
        <p:txBody>
          <a:bodyPr/>
          <a:lstStyle/>
          <a:p>
            <a:fld id="{BFBCF5E7-D806-4375-BDA8-8BF0F259563E}" type="slidenum">
              <a:rPr lang="en-CA" smtClean="0"/>
              <a:t>12</a:t>
            </a:fld>
            <a:endParaRPr lang="en-CA"/>
          </a:p>
        </p:txBody>
      </p:sp>
    </p:spTree>
    <p:extLst>
      <p:ext uri="{BB962C8B-B14F-4D97-AF65-F5344CB8AC3E}">
        <p14:creationId xmlns:p14="http://schemas.microsoft.com/office/powerpoint/2010/main" val="7396689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404040"/>
                </a:solidFill>
                <a:effectLst/>
                <a:latin typeface="72"/>
              </a:rPr>
              <a:t>A Tendril Plot presents all harms at the preferred term level that have at least 2 events as individual "tendrils" spreading outward from a central point which represents the point of randomization/assignment to the intervention. All Tendrils are made up of vectors that have a length and a direction. The length is the time between each event (i.e., longer duration = longer vector). The direction (left or right) is the arm in which the event happens (i.e., an event in the intervention arm will angle to the left). Each point represents an event and the </a:t>
            </a:r>
            <a:r>
              <a:rPr lang="en-US" b="0" i="0" dirty="0" err="1">
                <a:solidFill>
                  <a:srgbClr val="404040"/>
                </a:solidFill>
                <a:effectLst/>
                <a:latin typeface="72"/>
              </a:rPr>
              <a:t>colour</a:t>
            </a:r>
            <a:r>
              <a:rPr lang="en-US" b="0" i="0" dirty="0">
                <a:solidFill>
                  <a:srgbClr val="404040"/>
                </a:solidFill>
                <a:effectLst/>
                <a:latin typeface="72"/>
              </a:rPr>
              <a:t> indicates the adjusted p-value for that specific event. </a:t>
            </a:r>
            <a:endParaRPr lang="en-US" dirty="0"/>
          </a:p>
        </p:txBody>
      </p:sp>
      <p:sp>
        <p:nvSpPr>
          <p:cNvPr id="4" name="Slide Number Placeholder 3"/>
          <p:cNvSpPr>
            <a:spLocks noGrp="1"/>
          </p:cNvSpPr>
          <p:nvPr>
            <p:ph type="sldNum" sz="quarter" idx="5"/>
          </p:nvPr>
        </p:nvSpPr>
        <p:spPr/>
        <p:txBody>
          <a:bodyPr/>
          <a:lstStyle/>
          <a:p>
            <a:fld id="{BFBCF5E7-D806-4375-BDA8-8BF0F259563E}" type="slidenum">
              <a:rPr lang="en-CA" smtClean="0"/>
              <a:t>13</a:t>
            </a:fld>
            <a:endParaRPr lang="en-CA"/>
          </a:p>
        </p:txBody>
      </p:sp>
    </p:spTree>
    <p:extLst>
      <p:ext uri="{BB962C8B-B14F-4D97-AF65-F5344CB8AC3E}">
        <p14:creationId xmlns:p14="http://schemas.microsoft.com/office/powerpoint/2010/main" val="23592924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characteristics of these visualizations, we wanted to assess how they were originally proposed and how they could be modified to create a toolbox so that trialists would be able to easily find a visualization approach to meet their needs. These included how the data needed to be set up to produce each visualization, how the harms are organized, and all dimensions of harms data that are presented or could be presented with the visualization’s existing features. </a:t>
            </a:r>
          </a:p>
        </p:txBody>
      </p:sp>
      <p:sp>
        <p:nvSpPr>
          <p:cNvPr id="4" name="Slide Number Placeholder 3"/>
          <p:cNvSpPr>
            <a:spLocks noGrp="1"/>
          </p:cNvSpPr>
          <p:nvPr>
            <p:ph type="sldNum" sz="quarter" idx="5"/>
          </p:nvPr>
        </p:nvSpPr>
        <p:spPr/>
        <p:txBody>
          <a:bodyPr/>
          <a:lstStyle/>
          <a:p>
            <a:fld id="{BFBCF5E7-D806-4375-BDA8-8BF0F259563E}" type="slidenum">
              <a:rPr lang="en-CA" smtClean="0"/>
              <a:t>14</a:t>
            </a:fld>
            <a:endParaRPr lang="en-CA"/>
          </a:p>
        </p:txBody>
      </p:sp>
    </p:spTree>
    <p:extLst>
      <p:ext uri="{BB962C8B-B14F-4D97-AF65-F5344CB8AC3E}">
        <p14:creationId xmlns:p14="http://schemas.microsoft.com/office/powerpoint/2010/main" val="5425202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US" dirty="0"/>
              <a:t>The first part of our results for this comparison is a summary of our assessment of the characteristics of each visualization. I’m going to walk you through it using the Dot Plot and I wanted to remind everyone which visualization this is. It’s a presentation of all preferred terms with their risk in each group, a summary estimate of effect, and the precision of those estimates. (advance)</a:t>
            </a:r>
          </a:p>
          <a:p>
            <a:endParaRPr lang="en-US" dirty="0"/>
          </a:p>
          <a:p>
            <a:r>
              <a:rPr lang="en-US" dirty="0"/>
              <a:t>This is meant to be a reference table in which we tried to show for each visualization which characteristics were presented and which would require modification to include or not really be possible for the graphic. The symbols in this table represent a </a:t>
            </a:r>
            <a:r>
              <a:rPr lang="en-US" dirty="0" err="1"/>
              <a:t>likert</a:t>
            </a:r>
            <a:r>
              <a:rPr lang="en-US" dirty="0"/>
              <a:t>-scale for the presence of the characteristics. </a:t>
            </a:r>
          </a:p>
          <a:p>
            <a:endParaRPr lang="en-US" dirty="0"/>
          </a:p>
          <a:p>
            <a:r>
              <a:rPr lang="en-US" dirty="0"/>
              <a:t>The Dot Plot presents harms at the preferred term level but could include information about higher order terms with the addition of secondary axis labels. The Dot Plot shows the estimated risk of each event by treatment group, the estimated measure of effect, and the confidence interval around that estimate. The p-value or significance for each effect could be easily added by changing the </a:t>
            </a:r>
            <a:r>
              <a:rPr lang="en-US" dirty="0" err="1"/>
              <a:t>colour</a:t>
            </a:r>
            <a:r>
              <a:rPr lang="en-US" dirty="0"/>
              <a:t> of the point estimate. The absolute occurrence for each harm or timing could be added but they would require additional visualization elements to be added. It is not possible to show each harm’s severity distribution in the Dot Plot because each harm appears once.  </a:t>
            </a:r>
          </a:p>
          <a:p>
            <a:endParaRPr lang="en-US" dirty="0"/>
          </a:p>
          <a:p>
            <a:r>
              <a:rPr lang="en-US" dirty="0"/>
              <a:t>As another example, for organization of harms, although any visualization could theoretically be produced at either level, most visualizations originally proposed presenting data on harms at the preferred term level, with the Bar Chart presenting harms at Higher order terms, and the Heatmap and </a:t>
            </a:r>
            <a:r>
              <a:rPr lang="en-US" dirty="0" err="1"/>
              <a:t>Treemap</a:t>
            </a:r>
            <a:r>
              <a:rPr lang="en-US" dirty="0"/>
              <a:t> presenting data on harms at both levels. </a:t>
            </a:r>
          </a:p>
          <a:p>
            <a:endParaRPr lang="en-US" dirty="0"/>
          </a:p>
          <a:p>
            <a:r>
              <a:rPr lang="en-US" dirty="0"/>
              <a:t>The takeaway from this slide is that no visualization is exactly alike to the others and they can also all be modified to some extent. Although we produced them as they were originally proposed for harms, no matter what the situation may be for a trial, it is likely that one of these approaches to visualizing harms data will be applicable and could be used to supplement the presentation of harms data in a publication. </a:t>
            </a:r>
          </a:p>
        </p:txBody>
      </p:sp>
      <p:sp>
        <p:nvSpPr>
          <p:cNvPr id="4" name="Slide Number Placeholder 3"/>
          <p:cNvSpPr>
            <a:spLocks noGrp="1"/>
          </p:cNvSpPr>
          <p:nvPr>
            <p:ph type="sldNum" sz="quarter" idx="5"/>
          </p:nvPr>
        </p:nvSpPr>
        <p:spPr/>
        <p:txBody>
          <a:bodyPr/>
          <a:lstStyle/>
          <a:p>
            <a:fld id="{BFBCF5E7-D806-4375-BDA8-8BF0F259563E}" type="slidenum">
              <a:rPr lang="en-CA" smtClean="0"/>
              <a:t>15</a:t>
            </a:fld>
            <a:endParaRPr lang="en-CA"/>
          </a:p>
        </p:txBody>
      </p:sp>
    </p:spTree>
    <p:extLst>
      <p:ext uri="{BB962C8B-B14F-4D97-AF65-F5344CB8AC3E}">
        <p14:creationId xmlns:p14="http://schemas.microsoft.com/office/powerpoint/2010/main" val="36421737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value and how did we asses it?</a:t>
            </a:r>
          </a:p>
          <a:p>
            <a:endParaRPr lang="en-US" dirty="0"/>
          </a:p>
        </p:txBody>
      </p:sp>
      <p:sp>
        <p:nvSpPr>
          <p:cNvPr id="4" name="Slide Number Placeholder 3"/>
          <p:cNvSpPr>
            <a:spLocks noGrp="1"/>
          </p:cNvSpPr>
          <p:nvPr>
            <p:ph type="sldNum" sz="quarter" idx="5"/>
          </p:nvPr>
        </p:nvSpPr>
        <p:spPr/>
        <p:txBody>
          <a:bodyPr/>
          <a:lstStyle/>
          <a:p>
            <a:fld id="{BFBCF5E7-D806-4375-BDA8-8BF0F259563E}" type="slidenum">
              <a:rPr lang="en-CA" smtClean="0"/>
              <a:t>16</a:t>
            </a:fld>
            <a:endParaRPr lang="en-CA"/>
          </a:p>
        </p:txBody>
      </p:sp>
    </p:spTree>
    <p:extLst>
      <p:ext uri="{BB962C8B-B14F-4D97-AF65-F5344CB8AC3E}">
        <p14:creationId xmlns:p14="http://schemas.microsoft.com/office/powerpoint/2010/main" val="15694199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assess value, we adopted an heuristic framework from the data visualization literature called the ICE-T, an acronym for the four domains contributing to value: insight, confidence, essence, and timing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goal of the ICE-T is not to replace traditional evaluations of specific details with large groups of representative stakeholders, but to complement existing evaluation techniques with a higher-level, value-driven assessment. The elements of the value framework combine to create a form that is useful in evaluating visualizations; particularly when there are multiple visualizations that are presenting the same data to see their relative strengths and weaknesses as determined by a small group of content experts. </a:t>
            </a:r>
          </a:p>
          <a:p>
            <a:endParaRPr lang="en-US" sz="1200" dirty="0">
              <a:latin typeface="+mn-lt"/>
              <a:cs typeface="Arial" panose="020B0604020202020204" pitchFamily="34" charset="0"/>
            </a:endParaRPr>
          </a:p>
          <a:p>
            <a:r>
              <a:rPr lang="en-US" sz="1200" dirty="0">
                <a:latin typeface="+mn-lt"/>
                <a:cs typeface="Arial" panose="020B0604020202020204" pitchFamily="34" charset="0"/>
              </a:rPr>
              <a:t>As our content experts, we asked our author team and members of the Center for Clinical Trials and Evidence Synthesis, that our value would be assessed by Clinical trialists, Trial biostatisticians, Biomedical data visualization experts, and Pharmaco-epidemiologists. We modified the original ICE-T statements where necessary to fit our context and used Qualtrics to distribute and collect the responses.  </a:t>
            </a:r>
          </a:p>
        </p:txBody>
      </p:sp>
      <p:sp>
        <p:nvSpPr>
          <p:cNvPr id="4" name="Slide Number Placeholder 3"/>
          <p:cNvSpPr>
            <a:spLocks noGrp="1"/>
          </p:cNvSpPr>
          <p:nvPr>
            <p:ph type="sldNum" sz="quarter" idx="5"/>
          </p:nvPr>
        </p:nvSpPr>
        <p:spPr/>
        <p:txBody>
          <a:bodyPr/>
          <a:lstStyle/>
          <a:p>
            <a:fld id="{BFBCF5E7-D806-4375-BDA8-8BF0F259563E}" type="slidenum">
              <a:rPr lang="en-CA" smtClean="0"/>
              <a:t>17</a:t>
            </a:fld>
            <a:endParaRPr lang="en-CA"/>
          </a:p>
        </p:txBody>
      </p:sp>
    </p:spTree>
    <p:extLst>
      <p:ext uri="{BB962C8B-B14F-4D97-AF65-F5344CB8AC3E}">
        <p14:creationId xmlns:p14="http://schemas.microsoft.com/office/powerpoint/2010/main" val="10576723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the results of or ICE-T value assessment. We had 17 responses, each of which is shown here, organized along the vertical axis from highest mean response to lowest mean response. The higher the score, blue color, the better the value</a:t>
            </a:r>
          </a:p>
          <a:p>
            <a:endParaRPr lang="en-US" dirty="0"/>
          </a:p>
          <a:p>
            <a:r>
              <a:rPr lang="en-US" dirty="0"/>
              <a:t>Dot Plot and Volcano Plot scored very well, particularly in the timing and essence domains, whereas the Tendril Plot scored poorly overall. The </a:t>
            </a:r>
            <a:r>
              <a:rPr lang="en-US" dirty="0" err="1"/>
              <a:t>Treemap</a:t>
            </a:r>
            <a:r>
              <a:rPr lang="en-US" dirty="0"/>
              <a:t>, Bar Chart, and Heatmap had average scores with a couple domains standing out as being potential avenues for improvement, namely the confidence in the data, which was the lowest scoring domain for all three, and also the timing for the heatmap as people thought it took a long time to understand. </a:t>
            </a:r>
          </a:p>
          <a:p>
            <a:endParaRPr lang="en-US" dirty="0"/>
          </a:p>
        </p:txBody>
      </p:sp>
      <p:sp>
        <p:nvSpPr>
          <p:cNvPr id="4" name="Slide Number Placeholder 3"/>
          <p:cNvSpPr>
            <a:spLocks noGrp="1"/>
          </p:cNvSpPr>
          <p:nvPr>
            <p:ph type="sldNum" sz="quarter" idx="5"/>
          </p:nvPr>
        </p:nvSpPr>
        <p:spPr/>
        <p:txBody>
          <a:bodyPr/>
          <a:lstStyle/>
          <a:p>
            <a:fld id="{BFBCF5E7-D806-4375-BDA8-8BF0F259563E}" type="slidenum">
              <a:rPr lang="en-CA" smtClean="0"/>
              <a:t>18</a:t>
            </a:fld>
            <a:endParaRPr lang="en-CA"/>
          </a:p>
        </p:txBody>
      </p:sp>
    </p:spTree>
    <p:extLst>
      <p:ext uri="{BB962C8B-B14F-4D97-AF65-F5344CB8AC3E}">
        <p14:creationId xmlns:p14="http://schemas.microsoft.com/office/powerpoint/2010/main" val="41297579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our value assessment, we also asked our participants to rank their preference for visualizing a summary of harms and we can see that here as well, the Tendril Plot was ranked lowest and the least preferred; the </a:t>
            </a:r>
            <a:r>
              <a:rPr lang="en-US" dirty="0" err="1"/>
              <a:t>Treemap</a:t>
            </a:r>
            <a:r>
              <a:rPr lang="en-US" dirty="0"/>
              <a:t>, Bar Chart, and Heatmap having very similar distributions as mid-range options, and the Dot Plot and Volcano Plot have clearly scored highly as most preferred approaches. (advance) Here again is a reminder of which two visualizations those were.</a:t>
            </a:r>
          </a:p>
        </p:txBody>
      </p:sp>
      <p:sp>
        <p:nvSpPr>
          <p:cNvPr id="4" name="Slide Number Placeholder 3"/>
          <p:cNvSpPr>
            <a:spLocks noGrp="1"/>
          </p:cNvSpPr>
          <p:nvPr>
            <p:ph type="sldNum" sz="quarter" idx="5"/>
          </p:nvPr>
        </p:nvSpPr>
        <p:spPr/>
        <p:txBody>
          <a:bodyPr/>
          <a:lstStyle/>
          <a:p>
            <a:fld id="{BFBCF5E7-D806-4375-BDA8-8BF0F259563E}" type="slidenum">
              <a:rPr lang="en-CA" smtClean="0"/>
              <a:t>19</a:t>
            </a:fld>
            <a:endParaRPr lang="en-CA"/>
          </a:p>
        </p:txBody>
      </p:sp>
    </p:spTree>
    <p:extLst>
      <p:ext uri="{BB962C8B-B14F-4D97-AF65-F5344CB8AC3E}">
        <p14:creationId xmlns:p14="http://schemas.microsoft.com/office/powerpoint/2010/main" val="9501600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part of our value assessment, we included a free-text question to capture any comments that respondents had about each visualization. Comments about the Dot Plot focused on the readability of the visualization given the number of harms and amount of data fit into the space, and comments about there being a lot of values and difficulty interpret many effects were actually common across the visualizations. The Bar Chart comments suggested that a better bar arrangement might be helpful to better understand the comparison and differences between the groups. Comments on the Volcano Plot did not have any common themes, but it was noted that there was duplication of information with multiple visualization elements representing the same dimension and that harms with the same set of data overlapped and “disappeared” from the visualization (i.e., two harms with the same number of events in both groups would occupy the same space on the figure). The comments on the Heatmap and </a:t>
            </a:r>
            <a:r>
              <a:rPr lang="en-US" dirty="0" err="1"/>
              <a:t>treemap</a:t>
            </a:r>
            <a:r>
              <a:rPr lang="en-US" dirty="0"/>
              <a:t> noted a lack of clarity in the direction of treatment effect and the information conveyed, suggesting that there may be too much information presented in one visualization, although the </a:t>
            </a:r>
            <a:r>
              <a:rPr lang="en-US" dirty="0" err="1"/>
              <a:t>Treemap</a:t>
            </a:r>
            <a:r>
              <a:rPr lang="en-US" dirty="0"/>
              <a:t> was noted as perhaps being a good holistic overview of the harms profile, even if lacking in precision. Lastly, the comments on the Tendril Plot focused on the need for labels for harms and the challenge in interpretation: “I find this way too challenging. Maybe a way to look at a few focused questions, but a terrible starting point.”</a:t>
            </a:r>
          </a:p>
        </p:txBody>
      </p:sp>
      <p:sp>
        <p:nvSpPr>
          <p:cNvPr id="4" name="Slide Number Placeholder 3"/>
          <p:cNvSpPr>
            <a:spLocks noGrp="1"/>
          </p:cNvSpPr>
          <p:nvPr>
            <p:ph type="sldNum" sz="quarter" idx="5"/>
          </p:nvPr>
        </p:nvSpPr>
        <p:spPr/>
        <p:txBody>
          <a:bodyPr/>
          <a:lstStyle/>
          <a:p>
            <a:fld id="{BFBCF5E7-D806-4375-BDA8-8BF0F259563E}" type="slidenum">
              <a:rPr lang="en-CA" smtClean="0"/>
              <a:t>20</a:t>
            </a:fld>
            <a:endParaRPr lang="en-CA"/>
          </a:p>
        </p:txBody>
      </p:sp>
    </p:spTree>
    <p:extLst>
      <p:ext uri="{BB962C8B-B14F-4D97-AF65-F5344CB8AC3E}">
        <p14:creationId xmlns:p14="http://schemas.microsoft.com/office/powerpoint/2010/main" val="7277846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set out to evaluate the characteristics and relative values of several approaches to visualizing harms. </a:t>
            </a:r>
          </a:p>
          <a:p>
            <a:endParaRPr lang="en-US" dirty="0"/>
          </a:p>
          <a:p>
            <a:r>
              <a:rPr lang="en-US" dirty="0"/>
              <a:t>We learned that although visualizations can mitigate the issue of selection criteria, they can become overwhelming if presenting too many harms.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Dot Plot and Volcano Plot were </a:t>
            </a:r>
            <a:r>
              <a:rPr lang="en-US" dirty="0" err="1"/>
              <a:t>favoured</a:t>
            </a:r>
            <a:r>
              <a:rPr lang="en-US" dirty="0"/>
              <a:t> by content experts although there are other options that have different characteristics to suit trialists’ needs.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More research is needed to understand how visualizations can communicate harms to consumers and other evidence users. We are working on putting together a couple different grants in different settings that should help us to explore this further and from other stakeholders’ perspectives. </a:t>
            </a:r>
          </a:p>
          <a:p>
            <a:endParaRPr lang="en-US" dirty="0"/>
          </a:p>
        </p:txBody>
      </p:sp>
      <p:sp>
        <p:nvSpPr>
          <p:cNvPr id="4" name="Slide Number Placeholder 3"/>
          <p:cNvSpPr>
            <a:spLocks noGrp="1"/>
          </p:cNvSpPr>
          <p:nvPr>
            <p:ph type="sldNum" sz="quarter" idx="5"/>
          </p:nvPr>
        </p:nvSpPr>
        <p:spPr/>
        <p:txBody>
          <a:bodyPr/>
          <a:lstStyle/>
          <a:p>
            <a:fld id="{BFBCF5E7-D806-4375-BDA8-8BF0F259563E}" type="slidenum">
              <a:rPr lang="en-CA" smtClean="0"/>
              <a:t>21</a:t>
            </a:fld>
            <a:endParaRPr lang="en-CA"/>
          </a:p>
        </p:txBody>
      </p:sp>
    </p:spTree>
    <p:extLst>
      <p:ext uri="{BB962C8B-B14F-4D97-AF65-F5344CB8AC3E}">
        <p14:creationId xmlns:p14="http://schemas.microsoft.com/office/powerpoint/2010/main" val="10505383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When I describe harms meeting some selection criteria, these are the rules that dictate which harms will be reported in any given publication. Many harms are collected over the course of a study and yet most are never reported in a publication. Another challenge that arises from the use of selection criteria is that they can be inconsistent across sources for the same trial, as in this example. Here we can see that we are getting data on harms occurring in 2% or more of </a:t>
            </a:r>
            <a:r>
              <a:rPr lang="en-US" dirty="0" err="1"/>
              <a:t>Aristada</a:t>
            </a:r>
            <a:r>
              <a:rPr lang="en-US" dirty="0"/>
              <a:t>-treated patients and at greater incidence than in the placebo group, or harms that occurred in at least 5% of </a:t>
            </a:r>
            <a:r>
              <a:rPr lang="en-US" dirty="0" err="1"/>
              <a:t>Aristada</a:t>
            </a:r>
            <a:r>
              <a:rPr lang="en-US" dirty="0"/>
              <a:t> patients and at least twice as common among placebo. This variability makes it difficult to know what was really collected in a trial unless we have the un-published data.  </a:t>
            </a:r>
          </a:p>
        </p:txBody>
      </p:sp>
      <p:sp>
        <p:nvSpPr>
          <p:cNvPr id="4" name="Slide Number Placeholder 3"/>
          <p:cNvSpPr>
            <a:spLocks noGrp="1"/>
          </p:cNvSpPr>
          <p:nvPr>
            <p:ph type="sldNum" sz="quarter" idx="5"/>
          </p:nvPr>
        </p:nvSpPr>
        <p:spPr/>
        <p:txBody>
          <a:bodyPr/>
          <a:lstStyle/>
          <a:p>
            <a:fld id="{BFBCF5E7-D806-4375-BDA8-8BF0F259563E}" type="slidenum">
              <a:rPr lang="en-CA" smtClean="0"/>
              <a:t>4</a:t>
            </a:fld>
            <a:endParaRPr lang="en-CA"/>
          </a:p>
        </p:txBody>
      </p:sp>
    </p:spTree>
    <p:extLst>
      <p:ext uri="{BB962C8B-B14F-4D97-AF65-F5344CB8AC3E}">
        <p14:creationId xmlns:p14="http://schemas.microsoft.com/office/powerpoint/2010/main" val="23517917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where does visualization come in? How can it possibly help these issues? The common approach to reporting harms is exactly as we saw in that example, to use a table with an estimate or maybe simple counts of the number of times each of the “most common” or selected harms was reported in the trial.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know that patients and clinicians want more information about harms than they are currently getting. Both in terms of the numbers and types of harms, and other dimensions like the timing or severity of the harms.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Data visualization has the capacity to provide more dimensions of harms data in a single figure to patients and clinicians which can present a more holistic and complete summary of harms data in publications that is not as restrictive as the current approach using tables. But how can we assess whether there is any value in this?</a:t>
            </a:r>
          </a:p>
        </p:txBody>
      </p:sp>
      <p:sp>
        <p:nvSpPr>
          <p:cNvPr id="4" name="Slide Number Placeholder 3"/>
          <p:cNvSpPr>
            <a:spLocks noGrp="1"/>
          </p:cNvSpPr>
          <p:nvPr>
            <p:ph type="sldNum" sz="quarter" idx="5"/>
          </p:nvPr>
        </p:nvSpPr>
        <p:spPr/>
        <p:txBody>
          <a:bodyPr/>
          <a:lstStyle/>
          <a:p>
            <a:fld id="{BFBCF5E7-D806-4375-BDA8-8BF0F259563E}" type="slidenum">
              <a:rPr lang="en-CA" smtClean="0"/>
              <a:t>5</a:t>
            </a:fld>
            <a:endParaRPr lang="en-CA"/>
          </a:p>
        </p:txBody>
      </p:sp>
    </p:spTree>
    <p:extLst>
      <p:ext uri="{BB962C8B-B14F-4D97-AF65-F5344CB8AC3E}">
        <p14:creationId xmlns:p14="http://schemas.microsoft.com/office/powerpoint/2010/main" val="23511131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recent scoping review of analysis methods for harms in clinical trials included a subsection for visualization approaches for harms. There were six visualizations that fit our purpose and what we wanted to assess: specifically, visualizations for multiple adverse events that presented some effect measures and multiple dimensions of data. </a:t>
            </a:r>
          </a:p>
          <a:p>
            <a:endParaRPr lang="en-US" dirty="0"/>
          </a:p>
          <a:p>
            <a:r>
              <a:rPr lang="en-US" dirty="0"/>
              <a:t>We took these and reproduced them using R and the individual participant data from a trial of gabapentin for neuropathic pain from the MUDS study. We have made this R code available on </a:t>
            </a:r>
            <a:r>
              <a:rPr lang="en-US" dirty="0" err="1"/>
              <a:t>github</a:t>
            </a:r>
            <a:r>
              <a:rPr lang="en-US" dirty="0"/>
              <a:t> and it includes example data structure set-up so that trialists may easily implement any of these visualizations with their own data.</a:t>
            </a:r>
          </a:p>
          <a:p>
            <a:endParaRPr lang="en-US" dirty="0"/>
          </a:p>
          <a:p>
            <a:r>
              <a:rPr lang="en-US" dirty="0"/>
              <a:t>I’m going to show the 6 visualizations that we created and then I am going to take some time to explain each of them in a bit more detail.</a:t>
            </a:r>
          </a:p>
        </p:txBody>
      </p:sp>
      <p:sp>
        <p:nvSpPr>
          <p:cNvPr id="4" name="Slide Number Placeholder 3"/>
          <p:cNvSpPr>
            <a:spLocks noGrp="1"/>
          </p:cNvSpPr>
          <p:nvPr>
            <p:ph type="sldNum" sz="quarter" idx="5"/>
          </p:nvPr>
        </p:nvSpPr>
        <p:spPr/>
        <p:txBody>
          <a:bodyPr/>
          <a:lstStyle/>
          <a:p>
            <a:fld id="{BFBCF5E7-D806-4375-BDA8-8BF0F259563E}" type="slidenum">
              <a:rPr lang="en-CA" smtClean="0"/>
              <a:t>6</a:t>
            </a:fld>
            <a:endParaRPr lang="en-CA"/>
          </a:p>
        </p:txBody>
      </p:sp>
    </p:spTree>
    <p:extLst>
      <p:ext uri="{BB962C8B-B14F-4D97-AF65-F5344CB8AC3E}">
        <p14:creationId xmlns:p14="http://schemas.microsoft.com/office/powerpoint/2010/main" val="2641564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Here are the six data visualization approaches that we assessed for emerging harms.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left column has a Volcano Plot above and a Tendril Plot below. The top middle visualization is a Dot Plot with a Bar chart (or Stacked Bar chart) beneath that. And on the right is a Heatmap on top with a </a:t>
            </a:r>
            <a:r>
              <a:rPr lang="en-US" dirty="0" err="1"/>
              <a:t>Treemap</a:t>
            </a:r>
            <a:r>
              <a:rPr lang="en-US" dirty="0"/>
              <a:t> on the bottom right.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All six of these visualizations are presenting the same harms data from a trial of gabapentin </a:t>
            </a:r>
            <a:r>
              <a:rPr lang="en-US"/>
              <a:t>for neuropathic pain, </a:t>
            </a:r>
            <a:r>
              <a:rPr lang="en-US" dirty="0"/>
              <a:t>just in different ways and sometimes different dimensions </a:t>
            </a:r>
            <a:r>
              <a:rPr lang="en-US"/>
              <a:t>of the data. </a:t>
            </a:r>
            <a:endParaRPr lang="en-US" dirty="0"/>
          </a:p>
          <a:p>
            <a:endParaRPr lang="en-US" dirty="0"/>
          </a:p>
        </p:txBody>
      </p:sp>
      <p:sp>
        <p:nvSpPr>
          <p:cNvPr id="4" name="Slide Number Placeholder 3"/>
          <p:cNvSpPr>
            <a:spLocks noGrp="1"/>
          </p:cNvSpPr>
          <p:nvPr>
            <p:ph type="sldNum" sz="quarter" idx="5"/>
          </p:nvPr>
        </p:nvSpPr>
        <p:spPr/>
        <p:txBody>
          <a:bodyPr/>
          <a:lstStyle/>
          <a:p>
            <a:fld id="{BFBCF5E7-D806-4375-BDA8-8BF0F259563E}" type="slidenum">
              <a:rPr lang="en-CA" smtClean="0"/>
              <a:t>7</a:t>
            </a:fld>
            <a:endParaRPr lang="en-CA"/>
          </a:p>
        </p:txBody>
      </p:sp>
    </p:spTree>
    <p:extLst>
      <p:ext uri="{BB962C8B-B14F-4D97-AF65-F5344CB8AC3E}">
        <p14:creationId xmlns:p14="http://schemas.microsoft.com/office/powerpoint/2010/main" val="25274514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404040"/>
                </a:solidFill>
                <a:effectLst/>
                <a:latin typeface="Arial" panose="020B0604020202020204" pitchFamily="34" charset="0"/>
              </a:rPr>
              <a:t>A Dot Plot is a presentation of harms data at the level of the preferred term, arranged by descending effect size, and includes both an estimate of the incidence in each arm and a measure of effect of choice (in this case, Relative Risk). Every recorded harm is shown and the summary estimates include their 95% confidence intervals, with the measure of effect being presented on the logarithmic scale and a green line to indicate the boundary for "no effect."</a:t>
            </a:r>
            <a:endParaRPr lang="en-US" dirty="0"/>
          </a:p>
        </p:txBody>
      </p:sp>
      <p:sp>
        <p:nvSpPr>
          <p:cNvPr id="4" name="Slide Number Placeholder 3"/>
          <p:cNvSpPr>
            <a:spLocks noGrp="1"/>
          </p:cNvSpPr>
          <p:nvPr>
            <p:ph type="sldNum" sz="quarter" idx="5"/>
          </p:nvPr>
        </p:nvSpPr>
        <p:spPr/>
        <p:txBody>
          <a:bodyPr/>
          <a:lstStyle/>
          <a:p>
            <a:fld id="{BFBCF5E7-D806-4375-BDA8-8BF0F259563E}" type="slidenum">
              <a:rPr lang="en-CA" smtClean="0"/>
              <a:t>8</a:t>
            </a:fld>
            <a:endParaRPr lang="en-CA"/>
          </a:p>
        </p:txBody>
      </p:sp>
    </p:spTree>
    <p:extLst>
      <p:ext uri="{BB962C8B-B14F-4D97-AF65-F5344CB8AC3E}">
        <p14:creationId xmlns:p14="http://schemas.microsoft.com/office/powerpoint/2010/main" val="1203944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404040"/>
                </a:solidFill>
                <a:effectLst/>
                <a:latin typeface="Arial" panose="020B0604020202020204" pitchFamily="34" charset="0"/>
              </a:rPr>
              <a:t>A Bar Chart presents data on harms only at the midlevel body system as opposed to the preferred term level and displays the number of occurrences within each body system by treatment arm (i.e., gabapentin and placebo). The distribution of severity of harms within each body system are also presented by the different </a:t>
            </a:r>
            <a:r>
              <a:rPr lang="en-US" b="0" i="0" dirty="0" err="1">
                <a:solidFill>
                  <a:srgbClr val="404040"/>
                </a:solidFill>
                <a:effectLst/>
                <a:latin typeface="Arial" panose="020B0604020202020204" pitchFamily="34" charset="0"/>
              </a:rPr>
              <a:t>colours</a:t>
            </a:r>
            <a:r>
              <a:rPr lang="en-US" b="0" i="0" dirty="0">
                <a:solidFill>
                  <a:srgbClr val="404040"/>
                </a:solidFill>
                <a:effectLst/>
                <a:latin typeface="Arial" panose="020B0604020202020204" pitchFamily="34" charset="0"/>
              </a:rPr>
              <a:t>. </a:t>
            </a:r>
            <a:endParaRPr lang="en-US" dirty="0"/>
          </a:p>
        </p:txBody>
      </p:sp>
      <p:sp>
        <p:nvSpPr>
          <p:cNvPr id="4" name="Slide Number Placeholder 3"/>
          <p:cNvSpPr>
            <a:spLocks noGrp="1"/>
          </p:cNvSpPr>
          <p:nvPr>
            <p:ph type="sldNum" sz="quarter" idx="5"/>
          </p:nvPr>
        </p:nvSpPr>
        <p:spPr/>
        <p:txBody>
          <a:bodyPr/>
          <a:lstStyle/>
          <a:p>
            <a:fld id="{BFBCF5E7-D806-4375-BDA8-8BF0F259563E}" type="slidenum">
              <a:rPr lang="en-CA" smtClean="0"/>
              <a:t>9</a:t>
            </a:fld>
            <a:endParaRPr lang="en-CA"/>
          </a:p>
        </p:txBody>
      </p:sp>
    </p:spTree>
    <p:extLst>
      <p:ext uri="{BB962C8B-B14F-4D97-AF65-F5344CB8AC3E}">
        <p14:creationId xmlns:p14="http://schemas.microsoft.com/office/powerpoint/2010/main" val="25171412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404040"/>
                </a:solidFill>
                <a:effectLst/>
                <a:latin typeface="72"/>
              </a:rPr>
              <a:t>A Volcano Plot presents all harms at the preferred term level as bubbles with the -log10 P-value plotted against the risk difference. Harms higher on the y-axis and darker in </a:t>
            </a:r>
            <a:r>
              <a:rPr lang="en-US" b="0" i="0" dirty="0" err="1">
                <a:solidFill>
                  <a:srgbClr val="404040"/>
                </a:solidFill>
                <a:effectLst/>
                <a:latin typeface="72"/>
              </a:rPr>
              <a:t>colour</a:t>
            </a:r>
            <a:r>
              <a:rPr lang="en-US" b="0" i="0" dirty="0">
                <a:solidFill>
                  <a:srgbClr val="404040"/>
                </a:solidFill>
                <a:effectLst/>
                <a:latin typeface="72"/>
              </a:rPr>
              <a:t>, have smaller p-values than lower and lighter harms. "0" on the x-axis is the boundary of no effect, such that harms with positive risk differences are more common among participants receiving gabapentin; this is also represented by the </a:t>
            </a:r>
            <a:r>
              <a:rPr lang="en-US" b="0" i="0" dirty="0" err="1">
                <a:solidFill>
                  <a:srgbClr val="404040"/>
                </a:solidFill>
                <a:effectLst/>
                <a:latin typeface="72"/>
              </a:rPr>
              <a:t>colour</a:t>
            </a:r>
            <a:r>
              <a:rPr lang="en-US" b="0" i="0" dirty="0">
                <a:solidFill>
                  <a:srgbClr val="404040"/>
                </a:solidFill>
                <a:effectLst/>
                <a:latin typeface="72"/>
              </a:rPr>
              <a:t> (i.e., red = more common in gabapentin, blue = more common in placebo). The size of the bubbles is proportional to the total number of events. </a:t>
            </a:r>
            <a:endParaRPr lang="en-US" dirty="0"/>
          </a:p>
        </p:txBody>
      </p:sp>
      <p:sp>
        <p:nvSpPr>
          <p:cNvPr id="4" name="Slide Number Placeholder 3"/>
          <p:cNvSpPr>
            <a:spLocks noGrp="1"/>
          </p:cNvSpPr>
          <p:nvPr>
            <p:ph type="sldNum" sz="quarter" idx="5"/>
          </p:nvPr>
        </p:nvSpPr>
        <p:spPr/>
        <p:txBody>
          <a:bodyPr/>
          <a:lstStyle/>
          <a:p>
            <a:fld id="{BFBCF5E7-D806-4375-BDA8-8BF0F259563E}" type="slidenum">
              <a:rPr lang="en-CA" smtClean="0"/>
              <a:t>10</a:t>
            </a:fld>
            <a:endParaRPr lang="en-CA"/>
          </a:p>
        </p:txBody>
      </p:sp>
    </p:spTree>
    <p:extLst>
      <p:ext uri="{BB962C8B-B14F-4D97-AF65-F5344CB8AC3E}">
        <p14:creationId xmlns:p14="http://schemas.microsoft.com/office/powerpoint/2010/main" val="18353192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404040"/>
                </a:solidFill>
                <a:effectLst/>
                <a:latin typeface="72"/>
              </a:rPr>
              <a:t>A Heatmap presents the standardized risk difference for harms overall and for harms that meet specific criteria of interest (e.g., only harms occurring in females or males, or only severe or serious harms) at the preferred term level. The specific harms are grouped by their midlevel classifications and sorted within midlevel body system by increasing effect size. The midlevel body systems are sorted by decreasing number of events in the gabapentin group. </a:t>
            </a:r>
            <a:endParaRPr lang="en-US" dirty="0"/>
          </a:p>
        </p:txBody>
      </p:sp>
      <p:sp>
        <p:nvSpPr>
          <p:cNvPr id="4" name="Slide Number Placeholder 3"/>
          <p:cNvSpPr>
            <a:spLocks noGrp="1"/>
          </p:cNvSpPr>
          <p:nvPr>
            <p:ph type="sldNum" sz="quarter" idx="5"/>
          </p:nvPr>
        </p:nvSpPr>
        <p:spPr/>
        <p:txBody>
          <a:bodyPr/>
          <a:lstStyle/>
          <a:p>
            <a:fld id="{BFBCF5E7-D806-4375-BDA8-8BF0F259563E}" type="slidenum">
              <a:rPr lang="en-CA" smtClean="0"/>
              <a:t>11</a:t>
            </a:fld>
            <a:endParaRPr lang="en-CA"/>
          </a:p>
        </p:txBody>
      </p:sp>
    </p:spTree>
    <p:extLst>
      <p:ext uri="{BB962C8B-B14F-4D97-AF65-F5344CB8AC3E}">
        <p14:creationId xmlns:p14="http://schemas.microsoft.com/office/powerpoint/2010/main" val="29271592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971550"/>
            <a:ext cx="7772400" cy="1102519"/>
          </a:xfrm>
        </p:spPr>
        <p:txBody>
          <a:bodyPr/>
          <a:lstStyle/>
          <a:p>
            <a:r>
              <a:rPr lang="en-US"/>
              <a:t>Click to edit Master title style</a:t>
            </a:r>
            <a:endParaRPr lang="en-US" dirty="0"/>
          </a:p>
        </p:txBody>
      </p:sp>
      <p:sp>
        <p:nvSpPr>
          <p:cNvPr id="3" name="Subtitle 2"/>
          <p:cNvSpPr>
            <a:spLocks noGrp="1"/>
          </p:cNvSpPr>
          <p:nvPr>
            <p:ph type="subTitle" idx="1"/>
          </p:nvPr>
        </p:nvSpPr>
        <p:spPr>
          <a:xfrm>
            <a:off x="1371600" y="2288381"/>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65FA950A-FB57-FE48-A77F-A4C507E5E01C}"/>
              </a:ext>
            </a:extLst>
          </p:cNvPr>
          <p:cNvSpPr>
            <a:spLocks noGrp="1"/>
          </p:cNvSpPr>
          <p:nvPr>
            <p:ph type="dt" sz="half" idx="10"/>
          </p:nvPr>
        </p:nvSpPr>
        <p:spPr>
          <a:xfrm>
            <a:off x="457200" y="4171950"/>
            <a:ext cx="2133600" cy="274638"/>
          </a:xfrm>
        </p:spPr>
        <p:txBody>
          <a:bodyPr/>
          <a:lstStyle>
            <a:lvl1pPr>
              <a:defRPr smtClean="0">
                <a:solidFill>
                  <a:srgbClr val="A2A4A3"/>
                </a:solidFill>
              </a:defRPr>
            </a:lvl1pPr>
          </a:lstStyle>
          <a:p>
            <a:pPr>
              <a:defRPr/>
            </a:pPr>
            <a:fld id="{BFC28E8B-E4E3-9B4B-B419-F078F472EFA2}" type="datetime1">
              <a:rPr lang="en-US" smtClean="0"/>
              <a:pPr>
                <a:defRPr/>
              </a:pPr>
              <a:t>4/29/2022</a:t>
            </a:fld>
            <a:endParaRPr lang="en-US"/>
          </a:p>
        </p:txBody>
      </p:sp>
      <p:sp>
        <p:nvSpPr>
          <p:cNvPr id="5" name="Footer Placeholder 4">
            <a:extLst>
              <a:ext uri="{FF2B5EF4-FFF2-40B4-BE49-F238E27FC236}">
                <a16:creationId xmlns:a16="http://schemas.microsoft.com/office/drawing/2014/main" id="{57CBF1B0-5B99-A740-AA55-7AF934D0DECD}"/>
              </a:ext>
            </a:extLst>
          </p:cNvPr>
          <p:cNvSpPr>
            <a:spLocks noGrp="1"/>
          </p:cNvSpPr>
          <p:nvPr>
            <p:ph type="ftr" sz="quarter" idx="11"/>
          </p:nvPr>
        </p:nvSpPr>
        <p:spPr>
          <a:xfrm>
            <a:off x="3124200" y="4171950"/>
            <a:ext cx="2895600" cy="274638"/>
          </a:xfrm>
        </p:spPr>
        <p:txBody>
          <a:bodyPr/>
          <a:lstStyle>
            <a:lvl1pPr>
              <a:defRPr>
                <a:solidFill>
                  <a:srgbClr val="A2A4A3"/>
                </a:solidFill>
              </a:defRPr>
            </a:lvl1pPr>
          </a:lstStyle>
          <a:p>
            <a:pPr>
              <a:defRPr/>
            </a:pPr>
            <a:endParaRPr lang="en-US"/>
          </a:p>
        </p:txBody>
      </p:sp>
      <p:sp>
        <p:nvSpPr>
          <p:cNvPr id="6" name="Slide Number Placeholder 5">
            <a:extLst>
              <a:ext uri="{FF2B5EF4-FFF2-40B4-BE49-F238E27FC236}">
                <a16:creationId xmlns:a16="http://schemas.microsoft.com/office/drawing/2014/main" id="{87E1AA6F-3D4A-A249-94B7-00442B55106A}"/>
              </a:ext>
            </a:extLst>
          </p:cNvPr>
          <p:cNvSpPr>
            <a:spLocks noGrp="1"/>
          </p:cNvSpPr>
          <p:nvPr>
            <p:ph type="sldNum" sz="quarter" idx="12"/>
          </p:nvPr>
        </p:nvSpPr>
        <p:spPr>
          <a:xfrm>
            <a:off x="6553200" y="4171950"/>
            <a:ext cx="2133600" cy="274638"/>
          </a:xfrm>
        </p:spPr>
        <p:txBody>
          <a:bodyPr/>
          <a:lstStyle>
            <a:lvl1pPr>
              <a:defRPr>
                <a:solidFill>
                  <a:srgbClr val="A2A4A3"/>
                </a:solidFill>
              </a:defRPr>
            </a:lvl1pPr>
          </a:lstStyle>
          <a:p>
            <a:pPr>
              <a:defRPr/>
            </a:pPr>
            <a:fld id="{B62DC904-3D6A-2148-9BFA-1F265A407331}" type="slidenum">
              <a:rPr lang="en-US"/>
              <a:pPr>
                <a:defRPr/>
              </a:pPr>
              <a:t>‹#›</a:t>
            </a:fld>
            <a:endParaRPr lang="en-US"/>
          </a:p>
        </p:txBody>
      </p:sp>
    </p:spTree>
    <p:extLst>
      <p:ext uri="{BB962C8B-B14F-4D97-AF65-F5344CB8AC3E}">
        <p14:creationId xmlns:p14="http://schemas.microsoft.com/office/powerpoint/2010/main" val="26159446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200151"/>
            <a:ext cx="8229600" cy="285749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D7CD09-CD03-1D40-ACBD-9E407E866008}"/>
              </a:ext>
            </a:extLst>
          </p:cNvPr>
          <p:cNvSpPr>
            <a:spLocks noGrp="1"/>
          </p:cNvSpPr>
          <p:nvPr>
            <p:ph type="dt" sz="half" idx="10"/>
          </p:nvPr>
        </p:nvSpPr>
        <p:spPr>
          <a:xfrm>
            <a:off x="457200" y="4171950"/>
            <a:ext cx="2133600" cy="274638"/>
          </a:xfrm>
        </p:spPr>
        <p:txBody>
          <a:bodyPr/>
          <a:lstStyle>
            <a:lvl1pPr>
              <a:defRPr smtClean="0"/>
            </a:lvl1pPr>
          </a:lstStyle>
          <a:p>
            <a:pPr>
              <a:defRPr/>
            </a:pPr>
            <a:fld id="{E8D671BB-522F-2F42-ACD2-7CBE10900C3B}" type="datetime1">
              <a:rPr lang="en-US" smtClean="0"/>
              <a:pPr>
                <a:defRPr/>
              </a:pPr>
              <a:t>4/29/2022</a:t>
            </a:fld>
            <a:endParaRPr lang="en-US"/>
          </a:p>
        </p:txBody>
      </p:sp>
      <p:sp>
        <p:nvSpPr>
          <p:cNvPr id="5" name="Footer Placeholder 4">
            <a:extLst>
              <a:ext uri="{FF2B5EF4-FFF2-40B4-BE49-F238E27FC236}">
                <a16:creationId xmlns:a16="http://schemas.microsoft.com/office/drawing/2014/main" id="{FCBAE9F5-DB0B-FE47-900D-785D9C819364}"/>
              </a:ext>
            </a:extLst>
          </p:cNvPr>
          <p:cNvSpPr>
            <a:spLocks noGrp="1"/>
          </p:cNvSpPr>
          <p:nvPr>
            <p:ph type="ftr" sz="quarter" idx="11"/>
          </p:nvPr>
        </p:nvSpPr>
        <p:spPr>
          <a:xfrm>
            <a:off x="3124200" y="4171950"/>
            <a:ext cx="2895600" cy="274638"/>
          </a:xfrm>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F776FA6-3661-BA40-A6DC-98B411CF0702}"/>
              </a:ext>
            </a:extLst>
          </p:cNvPr>
          <p:cNvSpPr>
            <a:spLocks noGrp="1"/>
          </p:cNvSpPr>
          <p:nvPr>
            <p:ph type="sldNum" sz="quarter" idx="12"/>
          </p:nvPr>
        </p:nvSpPr>
        <p:spPr>
          <a:xfrm>
            <a:off x="6553200" y="4171950"/>
            <a:ext cx="2133600" cy="274638"/>
          </a:xfrm>
        </p:spPr>
        <p:txBody>
          <a:bodyPr/>
          <a:lstStyle>
            <a:lvl1pPr>
              <a:defRPr/>
            </a:lvl1pPr>
          </a:lstStyle>
          <a:p>
            <a:pPr>
              <a:defRPr/>
            </a:pPr>
            <a:fld id="{773BFB62-CB6F-0941-B2D5-0E6F17CCFFF2}" type="slidenum">
              <a:rPr lang="en-US"/>
              <a:pPr>
                <a:defRPr/>
              </a:pPr>
              <a:t>‹#›</a:t>
            </a:fld>
            <a:endParaRPr lang="en-US"/>
          </a:p>
        </p:txBody>
      </p:sp>
    </p:spTree>
    <p:extLst>
      <p:ext uri="{BB962C8B-B14F-4D97-AF65-F5344CB8AC3E}">
        <p14:creationId xmlns:p14="http://schemas.microsoft.com/office/powerpoint/2010/main" val="32150762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379452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379452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7DB77548-F6ED-5946-8CC8-F10D70BD6D8B}"/>
              </a:ext>
            </a:extLst>
          </p:cNvPr>
          <p:cNvSpPr>
            <a:spLocks noGrp="1"/>
          </p:cNvSpPr>
          <p:nvPr>
            <p:ph type="dt" sz="half" idx="10"/>
          </p:nvPr>
        </p:nvSpPr>
        <p:spPr>
          <a:xfrm>
            <a:off x="457200" y="4171950"/>
            <a:ext cx="2133600" cy="274638"/>
          </a:xfrm>
        </p:spPr>
        <p:txBody>
          <a:bodyPr/>
          <a:lstStyle>
            <a:lvl1pPr>
              <a:defRPr smtClean="0"/>
            </a:lvl1pPr>
          </a:lstStyle>
          <a:p>
            <a:pPr>
              <a:defRPr/>
            </a:pPr>
            <a:fld id="{A2BF6DD6-B4A4-4C4B-91AF-5C6D24F89405}" type="datetime1">
              <a:rPr lang="en-US" smtClean="0"/>
              <a:pPr>
                <a:defRPr/>
              </a:pPr>
              <a:t>4/29/2022</a:t>
            </a:fld>
            <a:endParaRPr lang="en-US"/>
          </a:p>
        </p:txBody>
      </p:sp>
      <p:sp>
        <p:nvSpPr>
          <p:cNvPr id="5" name="Footer Placeholder 4">
            <a:extLst>
              <a:ext uri="{FF2B5EF4-FFF2-40B4-BE49-F238E27FC236}">
                <a16:creationId xmlns:a16="http://schemas.microsoft.com/office/drawing/2014/main" id="{F5375943-4B6E-2445-BBEB-58BB2A3435B6}"/>
              </a:ext>
            </a:extLst>
          </p:cNvPr>
          <p:cNvSpPr>
            <a:spLocks noGrp="1"/>
          </p:cNvSpPr>
          <p:nvPr>
            <p:ph type="ftr" sz="quarter" idx="11"/>
          </p:nvPr>
        </p:nvSpPr>
        <p:spPr>
          <a:xfrm>
            <a:off x="3124200" y="4171950"/>
            <a:ext cx="2895600" cy="274638"/>
          </a:xfrm>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6A0A87B-1F47-FB48-BADF-E9872D28901D}"/>
              </a:ext>
            </a:extLst>
          </p:cNvPr>
          <p:cNvSpPr>
            <a:spLocks noGrp="1"/>
          </p:cNvSpPr>
          <p:nvPr>
            <p:ph type="sldNum" sz="quarter" idx="12"/>
          </p:nvPr>
        </p:nvSpPr>
        <p:spPr>
          <a:xfrm>
            <a:off x="6553200" y="4171950"/>
            <a:ext cx="2133600" cy="274638"/>
          </a:xfrm>
        </p:spPr>
        <p:txBody>
          <a:bodyPr/>
          <a:lstStyle>
            <a:lvl1pPr>
              <a:defRPr/>
            </a:lvl1pPr>
          </a:lstStyle>
          <a:p>
            <a:pPr>
              <a:defRPr/>
            </a:pPr>
            <a:fld id="{FCDC3F28-4ACC-0743-ACA4-E207F8385F01}" type="slidenum">
              <a:rPr lang="en-US"/>
              <a:pPr>
                <a:defRPr/>
              </a:pPr>
              <a:t>‹#›</a:t>
            </a:fld>
            <a:endParaRPr lang="en-US"/>
          </a:p>
        </p:txBody>
      </p:sp>
    </p:spTree>
    <p:extLst>
      <p:ext uri="{BB962C8B-B14F-4D97-AF65-F5344CB8AC3E}">
        <p14:creationId xmlns:p14="http://schemas.microsoft.com/office/powerpoint/2010/main" val="33141236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B118AC-370C-9642-AC3D-B78C0E782480}"/>
              </a:ext>
            </a:extLst>
          </p:cNvPr>
          <p:cNvSpPr>
            <a:spLocks noGrp="1"/>
          </p:cNvSpPr>
          <p:nvPr>
            <p:ph type="title" hasCustomPrompt="1"/>
          </p:nvPr>
        </p:nvSpPr>
        <p:spPr>
          <a:xfrm>
            <a:off x="354105" y="279956"/>
            <a:ext cx="8432488" cy="857250"/>
          </a:xfrm>
          <a:prstGeom prst="rect">
            <a:avLst/>
          </a:prstGeom>
        </p:spPr>
        <p:txBody>
          <a:bodyPr vert="horz"/>
          <a:lstStyle>
            <a:lvl1pPr algn="l">
              <a:defRPr sz="4125" b="1">
                <a:solidFill>
                  <a:srgbClr val="14487F"/>
                </a:solidFill>
                <a:latin typeface="Times New Roman"/>
                <a:cs typeface="Times New Roman"/>
              </a:defRPr>
            </a:lvl1pPr>
          </a:lstStyle>
          <a:p>
            <a:r>
              <a:rPr lang="en-US" dirty="0"/>
              <a:t>Slide Header</a:t>
            </a:r>
          </a:p>
        </p:txBody>
      </p:sp>
      <p:sp>
        <p:nvSpPr>
          <p:cNvPr id="3" name="Text Placeholder 7">
            <a:extLst>
              <a:ext uri="{FF2B5EF4-FFF2-40B4-BE49-F238E27FC236}">
                <a16:creationId xmlns:a16="http://schemas.microsoft.com/office/drawing/2014/main" id="{436304A9-D506-DC4F-998E-90F855BB9CFC}"/>
              </a:ext>
            </a:extLst>
          </p:cNvPr>
          <p:cNvSpPr>
            <a:spLocks noGrp="1"/>
          </p:cNvSpPr>
          <p:nvPr>
            <p:ph type="body" sz="quarter" idx="10" hasCustomPrompt="1"/>
          </p:nvPr>
        </p:nvSpPr>
        <p:spPr>
          <a:xfrm>
            <a:off x="357406" y="1137206"/>
            <a:ext cx="8432489" cy="3072246"/>
          </a:xfrm>
          <a:prstGeom prst="rect">
            <a:avLst/>
          </a:prstGeom>
        </p:spPr>
        <p:txBody>
          <a:bodyPr vert="horz"/>
          <a:lstStyle>
            <a:lvl1pPr marL="0" marR="0" indent="0" algn="l" defTabSz="342900" rtl="0" eaLnBrk="1" fontAlgn="auto" latinLnBrk="0" hangingPunct="1">
              <a:lnSpc>
                <a:spcPct val="80000"/>
              </a:lnSpc>
              <a:spcBef>
                <a:spcPct val="20000"/>
              </a:spcBef>
              <a:spcAft>
                <a:spcPts val="0"/>
              </a:spcAft>
              <a:buClrTx/>
              <a:buSzTx/>
              <a:buFont typeface="Arial"/>
              <a:buNone/>
              <a:tabLst/>
              <a:defRPr sz="1800" baseline="0">
                <a:solidFill>
                  <a:srgbClr val="000000"/>
                </a:solidFill>
                <a:latin typeface="Arial"/>
                <a:cs typeface="Arial"/>
              </a:defRPr>
            </a:lvl1pPr>
          </a:lstStyle>
          <a:p>
            <a:pPr lvl="0"/>
            <a:r>
              <a:rPr lang="en-US" dirty="0"/>
              <a:t>Subhead</a:t>
            </a:r>
          </a:p>
          <a:p>
            <a:pPr lvl="0"/>
            <a:r>
              <a:rPr lang="en-US" dirty="0"/>
              <a:t>• Magna </a:t>
            </a:r>
            <a:r>
              <a:rPr lang="en-US" dirty="0" err="1"/>
              <a:t>aliquam</a:t>
            </a:r>
            <a:r>
              <a:rPr lang="en-US" dirty="0"/>
              <a:t> </a:t>
            </a:r>
            <a:r>
              <a:rPr lang="en-US" dirty="0" err="1"/>
              <a:t>erat</a:t>
            </a:r>
            <a:r>
              <a:rPr lang="en-US" dirty="0"/>
              <a:t> </a:t>
            </a:r>
            <a:r>
              <a:rPr lang="en-US" dirty="0" err="1"/>
              <a:t>volupat</a:t>
            </a:r>
            <a:r>
              <a:rPr lang="en-US" dirty="0"/>
              <a:t> </a:t>
            </a:r>
            <a:r>
              <a:rPr lang="en-US" dirty="0" err="1"/>
              <a:t>wisi</a:t>
            </a:r>
            <a:r>
              <a:rPr lang="en-US" dirty="0"/>
              <a:t> ad</a:t>
            </a:r>
          </a:p>
          <a:p>
            <a:pPr marL="0" marR="0" lvl="0" indent="0" algn="l" defTabSz="342900" rtl="0" eaLnBrk="1" fontAlgn="auto" latinLnBrk="0" hangingPunct="1">
              <a:lnSpc>
                <a:spcPct val="80000"/>
              </a:lnSpc>
              <a:spcBef>
                <a:spcPct val="20000"/>
              </a:spcBef>
              <a:spcAft>
                <a:spcPts val="0"/>
              </a:spcAft>
              <a:buClrTx/>
              <a:buSzTx/>
              <a:buFont typeface="Arial"/>
              <a:buNone/>
              <a:tabLst/>
              <a:defRPr/>
            </a:pPr>
            <a:endParaRPr lang="en-US" dirty="0"/>
          </a:p>
          <a:p>
            <a:pPr marL="0" marR="0" lvl="0" indent="0" algn="l" defTabSz="342900" rtl="0" eaLnBrk="1" fontAlgn="auto" latinLnBrk="0" hangingPunct="1">
              <a:lnSpc>
                <a:spcPct val="80000"/>
              </a:lnSpc>
              <a:spcBef>
                <a:spcPct val="20000"/>
              </a:spcBef>
              <a:spcAft>
                <a:spcPts val="0"/>
              </a:spcAft>
              <a:buClrTx/>
              <a:buSzTx/>
              <a:buFont typeface="Arial"/>
              <a:buNone/>
              <a:tabLst/>
              <a:defRPr/>
            </a:pPr>
            <a:r>
              <a:rPr lang="en-US" dirty="0"/>
              <a:t>Subhead</a:t>
            </a:r>
          </a:p>
          <a:p>
            <a:pPr marL="0" marR="0" lvl="0" indent="0" algn="l" defTabSz="342900" rtl="0" eaLnBrk="1" fontAlgn="auto" latinLnBrk="0" hangingPunct="1">
              <a:lnSpc>
                <a:spcPct val="80000"/>
              </a:lnSpc>
              <a:spcBef>
                <a:spcPct val="20000"/>
              </a:spcBef>
              <a:spcAft>
                <a:spcPts val="0"/>
              </a:spcAft>
              <a:buClrTx/>
              <a:buSzTx/>
              <a:buFont typeface="Arial"/>
              <a:buNone/>
              <a:tabLst/>
              <a:defRPr/>
            </a:pPr>
            <a:r>
              <a:rPr lang="en-US" dirty="0"/>
              <a:t>• Magna </a:t>
            </a:r>
            <a:r>
              <a:rPr lang="en-US" dirty="0" err="1"/>
              <a:t>aliquam</a:t>
            </a:r>
            <a:r>
              <a:rPr lang="en-US" dirty="0"/>
              <a:t> </a:t>
            </a:r>
            <a:r>
              <a:rPr lang="en-US" dirty="0" err="1"/>
              <a:t>erat</a:t>
            </a:r>
            <a:r>
              <a:rPr lang="en-US" dirty="0"/>
              <a:t> </a:t>
            </a:r>
            <a:r>
              <a:rPr lang="en-US" dirty="0" err="1"/>
              <a:t>volupat</a:t>
            </a:r>
            <a:r>
              <a:rPr lang="en-US" dirty="0"/>
              <a:t> </a:t>
            </a:r>
            <a:r>
              <a:rPr lang="en-US" dirty="0" err="1"/>
              <a:t>wisi</a:t>
            </a:r>
            <a:r>
              <a:rPr lang="en-US" dirty="0"/>
              <a:t> ad</a:t>
            </a:r>
          </a:p>
          <a:p>
            <a:pPr marL="0" marR="0" lvl="0" indent="0" algn="l" defTabSz="342900" rtl="0" eaLnBrk="1" fontAlgn="auto" latinLnBrk="0" hangingPunct="1">
              <a:lnSpc>
                <a:spcPct val="80000"/>
              </a:lnSpc>
              <a:spcBef>
                <a:spcPct val="20000"/>
              </a:spcBef>
              <a:spcAft>
                <a:spcPts val="0"/>
              </a:spcAft>
              <a:buClrTx/>
              <a:buSzTx/>
              <a:buFont typeface="Arial"/>
              <a:buNone/>
              <a:tabLst/>
              <a:defRPr/>
            </a:pPr>
            <a:r>
              <a:rPr lang="en-US" dirty="0"/>
              <a:t>• Magna </a:t>
            </a:r>
            <a:r>
              <a:rPr lang="en-US" dirty="0" err="1"/>
              <a:t>aliquam</a:t>
            </a:r>
            <a:r>
              <a:rPr lang="en-US" dirty="0"/>
              <a:t> </a:t>
            </a:r>
            <a:r>
              <a:rPr lang="en-US" dirty="0" err="1"/>
              <a:t>erat</a:t>
            </a:r>
            <a:r>
              <a:rPr lang="en-US" dirty="0"/>
              <a:t> </a:t>
            </a:r>
            <a:r>
              <a:rPr lang="en-US" dirty="0" err="1"/>
              <a:t>volupat</a:t>
            </a:r>
            <a:r>
              <a:rPr lang="en-US" dirty="0"/>
              <a:t> </a:t>
            </a:r>
            <a:r>
              <a:rPr lang="en-US" dirty="0" err="1"/>
              <a:t>wisi</a:t>
            </a:r>
            <a:r>
              <a:rPr lang="en-US" dirty="0"/>
              <a:t> ad</a:t>
            </a:r>
          </a:p>
          <a:p>
            <a:pPr marL="0" marR="0" lvl="0" indent="0" algn="l" defTabSz="342900" rtl="0" eaLnBrk="1" fontAlgn="auto" latinLnBrk="0" hangingPunct="1">
              <a:lnSpc>
                <a:spcPct val="80000"/>
              </a:lnSpc>
              <a:spcBef>
                <a:spcPct val="20000"/>
              </a:spcBef>
              <a:spcAft>
                <a:spcPts val="0"/>
              </a:spcAft>
              <a:buClrTx/>
              <a:buSzTx/>
              <a:buFont typeface="Arial"/>
              <a:buNone/>
              <a:tabLst/>
              <a:defRPr/>
            </a:pPr>
            <a:r>
              <a:rPr lang="en-US" dirty="0"/>
              <a:t>• Magna </a:t>
            </a:r>
            <a:r>
              <a:rPr lang="en-US" dirty="0" err="1"/>
              <a:t>aliquam</a:t>
            </a:r>
            <a:r>
              <a:rPr lang="en-US" dirty="0"/>
              <a:t> </a:t>
            </a:r>
            <a:r>
              <a:rPr lang="en-US" dirty="0" err="1"/>
              <a:t>erat</a:t>
            </a:r>
            <a:r>
              <a:rPr lang="en-US" dirty="0"/>
              <a:t> </a:t>
            </a:r>
            <a:r>
              <a:rPr lang="en-US" dirty="0" err="1"/>
              <a:t>volupat</a:t>
            </a:r>
            <a:r>
              <a:rPr lang="en-US" dirty="0"/>
              <a:t> </a:t>
            </a:r>
            <a:r>
              <a:rPr lang="en-US" dirty="0" err="1"/>
              <a:t>wisi</a:t>
            </a:r>
            <a:r>
              <a:rPr lang="en-US" dirty="0"/>
              <a:t> ad</a:t>
            </a:r>
          </a:p>
          <a:p>
            <a:pPr marL="0" marR="0" lvl="0" indent="0" algn="l" defTabSz="342900" rtl="0" eaLnBrk="1" fontAlgn="auto" latinLnBrk="0" hangingPunct="1">
              <a:lnSpc>
                <a:spcPct val="80000"/>
              </a:lnSpc>
              <a:spcBef>
                <a:spcPct val="20000"/>
              </a:spcBef>
              <a:spcAft>
                <a:spcPts val="0"/>
              </a:spcAft>
              <a:buClrTx/>
              <a:buSzTx/>
              <a:buFont typeface="Arial"/>
              <a:buNone/>
              <a:tabLst/>
              <a:defRPr/>
            </a:pPr>
            <a:r>
              <a:rPr lang="en-US" dirty="0"/>
              <a:t>• Magna </a:t>
            </a:r>
            <a:r>
              <a:rPr lang="en-US" dirty="0" err="1"/>
              <a:t>aliquam</a:t>
            </a:r>
            <a:r>
              <a:rPr lang="en-US" dirty="0"/>
              <a:t> </a:t>
            </a:r>
            <a:r>
              <a:rPr lang="en-US" dirty="0" err="1"/>
              <a:t>erat</a:t>
            </a:r>
            <a:r>
              <a:rPr lang="en-US" dirty="0"/>
              <a:t> </a:t>
            </a:r>
            <a:r>
              <a:rPr lang="en-US" dirty="0" err="1"/>
              <a:t>volupat</a:t>
            </a:r>
            <a:r>
              <a:rPr lang="en-US" dirty="0"/>
              <a:t> </a:t>
            </a:r>
            <a:r>
              <a:rPr lang="en-US" dirty="0" err="1"/>
              <a:t>wisi</a:t>
            </a:r>
            <a:r>
              <a:rPr lang="en-US" dirty="0"/>
              <a:t> ad</a:t>
            </a:r>
          </a:p>
          <a:p>
            <a:pPr lvl="0"/>
            <a:endParaRPr lang="en-US" dirty="0"/>
          </a:p>
          <a:p>
            <a:pPr lvl="0"/>
            <a:endParaRPr lang="en-US" dirty="0"/>
          </a:p>
        </p:txBody>
      </p:sp>
      <p:sp>
        <p:nvSpPr>
          <p:cNvPr id="4" name="Slide Number Placeholder 3">
            <a:extLst>
              <a:ext uri="{FF2B5EF4-FFF2-40B4-BE49-F238E27FC236}">
                <a16:creationId xmlns:a16="http://schemas.microsoft.com/office/drawing/2014/main" id="{3BEE7EF6-BAB0-4A43-B720-7D54C7DF1096}"/>
              </a:ext>
            </a:extLst>
          </p:cNvPr>
          <p:cNvSpPr>
            <a:spLocks noGrp="1"/>
          </p:cNvSpPr>
          <p:nvPr>
            <p:ph type="sldNum" sz="quarter" idx="11"/>
          </p:nvPr>
        </p:nvSpPr>
        <p:spPr/>
        <p:txBody>
          <a:bodyPr/>
          <a:lstStyle>
            <a:lvl1pPr>
              <a:defRPr sz="1800"/>
            </a:lvl1pPr>
          </a:lstStyle>
          <a:p>
            <a:fld id="{6894F9DC-BF8A-42D9-A29D-24BDA88ADAC3}" type="slidenum">
              <a:rPr lang="en-US" smtClean="0"/>
              <a:pPr/>
              <a:t>‹#›</a:t>
            </a:fld>
            <a:endParaRPr lang="en-US"/>
          </a:p>
        </p:txBody>
      </p:sp>
    </p:spTree>
    <p:extLst>
      <p:ext uri="{BB962C8B-B14F-4D97-AF65-F5344CB8AC3E}">
        <p14:creationId xmlns:p14="http://schemas.microsoft.com/office/powerpoint/2010/main" val="19603971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Picture Placeholder 6">
            <a:extLst>
              <a:ext uri="{FF2B5EF4-FFF2-40B4-BE49-F238E27FC236}">
                <a16:creationId xmlns:a16="http://schemas.microsoft.com/office/drawing/2014/main" id="{2BE154D9-529D-EA46-BD2B-6434C454A973}"/>
              </a:ext>
            </a:extLst>
          </p:cNvPr>
          <p:cNvSpPr>
            <a:spLocks noGrp="1"/>
          </p:cNvSpPr>
          <p:nvPr>
            <p:ph type="pic" sz="quarter" idx="25"/>
          </p:nvPr>
        </p:nvSpPr>
        <p:spPr>
          <a:xfrm>
            <a:off x="0" y="0"/>
            <a:ext cx="9144000" cy="4666785"/>
          </a:xfrm>
          <a:prstGeom prst="rect">
            <a:avLst/>
          </a:prstGeom>
        </p:spPr>
        <p:txBody>
          <a:bodyPr vert="horz"/>
          <a:lstStyle>
            <a:lvl1pPr>
              <a:defRPr>
                <a:latin typeface="Arial"/>
              </a:defRPr>
            </a:lvl1pPr>
          </a:lstStyle>
          <a:p>
            <a:endParaRPr lang="en-US" dirty="0"/>
          </a:p>
        </p:txBody>
      </p:sp>
      <p:sp>
        <p:nvSpPr>
          <p:cNvPr id="2" name="Slide Number Placeholder 1">
            <a:extLst>
              <a:ext uri="{FF2B5EF4-FFF2-40B4-BE49-F238E27FC236}">
                <a16:creationId xmlns:a16="http://schemas.microsoft.com/office/drawing/2014/main" id="{81FC0766-25BE-4EBD-8D73-5CAE89839A2C}"/>
              </a:ext>
            </a:extLst>
          </p:cNvPr>
          <p:cNvSpPr>
            <a:spLocks noGrp="1"/>
          </p:cNvSpPr>
          <p:nvPr>
            <p:ph type="sldNum" sz="quarter" idx="26"/>
          </p:nvPr>
        </p:nvSpPr>
        <p:spPr/>
        <p:txBody>
          <a:bodyPr/>
          <a:lstStyle/>
          <a:p>
            <a:fld id="{6894F9DC-BF8A-42D9-A29D-24BDA88ADAC3}" type="slidenum">
              <a:rPr lang="en-US" smtClean="0"/>
              <a:pPr/>
              <a:t>‹#›</a:t>
            </a:fld>
            <a:endParaRPr lang="en-US"/>
          </a:p>
        </p:txBody>
      </p:sp>
    </p:spTree>
    <p:extLst>
      <p:ext uri="{BB962C8B-B14F-4D97-AF65-F5344CB8AC3E}">
        <p14:creationId xmlns:p14="http://schemas.microsoft.com/office/powerpoint/2010/main" val="4229370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457200" y="1200151"/>
            <a:ext cx="8229600" cy="2800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C0330AC9-E922-0C41-BA74-3D11B6CEF245}"/>
              </a:ext>
            </a:extLst>
          </p:cNvPr>
          <p:cNvSpPr>
            <a:spLocks noGrp="1"/>
          </p:cNvSpPr>
          <p:nvPr>
            <p:ph type="dt" sz="half" idx="10"/>
          </p:nvPr>
        </p:nvSpPr>
        <p:spPr>
          <a:xfrm>
            <a:off x="457200" y="4171950"/>
            <a:ext cx="2133600" cy="274638"/>
          </a:xfrm>
        </p:spPr>
        <p:txBody>
          <a:bodyPr/>
          <a:lstStyle>
            <a:lvl1pPr>
              <a:defRPr smtClean="0">
                <a:solidFill>
                  <a:srgbClr val="A2A4A3"/>
                </a:solidFill>
              </a:defRPr>
            </a:lvl1pPr>
          </a:lstStyle>
          <a:p>
            <a:pPr>
              <a:defRPr/>
            </a:pPr>
            <a:fld id="{2DBE94C5-9301-DE46-89F5-F235028D0313}" type="datetime1">
              <a:rPr lang="en-US" smtClean="0"/>
              <a:pPr>
                <a:defRPr/>
              </a:pPr>
              <a:t>4/29/2022</a:t>
            </a:fld>
            <a:endParaRPr lang="en-US"/>
          </a:p>
        </p:txBody>
      </p:sp>
      <p:sp>
        <p:nvSpPr>
          <p:cNvPr id="5" name="Footer Placeholder 4">
            <a:extLst>
              <a:ext uri="{FF2B5EF4-FFF2-40B4-BE49-F238E27FC236}">
                <a16:creationId xmlns:a16="http://schemas.microsoft.com/office/drawing/2014/main" id="{52A47439-19F8-1C44-9498-ACEC195584D8}"/>
              </a:ext>
            </a:extLst>
          </p:cNvPr>
          <p:cNvSpPr>
            <a:spLocks noGrp="1"/>
          </p:cNvSpPr>
          <p:nvPr>
            <p:ph type="ftr" sz="quarter" idx="11"/>
          </p:nvPr>
        </p:nvSpPr>
        <p:spPr>
          <a:xfrm>
            <a:off x="3124200" y="4171950"/>
            <a:ext cx="2895600" cy="274638"/>
          </a:xfrm>
        </p:spPr>
        <p:txBody>
          <a:bodyPr/>
          <a:lstStyle>
            <a:lvl1pPr>
              <a:defRPr>
                <a:solidFill>
                  <a:srgbClr val="A2A4A3"/>
                </a:solidFill>
              </a:defRPr>
            </a:lvl1pPr>
          </a:lstStyle>
          <a:p>
            <a:pPr>
              <a:defRPr/>
            </a:pPr>
            <a:endParaRPr lang="en-US"/>
          </a:p>
        </p:txBody>
      </p:sp>
      <p:sp>
        <p:nvSpPr>
          <p:cNvPr id="6" name="Slide Number Placeholder 5">
            <a:extLst>
              <a:ext uri="{FF2B5EF4-FFF2-40B4-BE49-F238E27FC236}">
                <a16:creationId xmlns:a16="http://schemas.microsoft.com/office/drawing/2014/main" id="{BD295CD1-F7F3-974B-8284-A452551F4B05}"/>
              </a:ext>
            </a:extLst>
          </p:cNvPr>
          <p:cNvSpPr>
            <a:spLocks noGrp="1"/>
          </p:cNvSpPr>
          <p:nvPr>
            <p:ph type="sldNum" sz="quarter" idx="12"/>
          </p:nvPr>
        </p:nvSpPr>
        <p:spPr>
          <a:xfrm>
            <a:off x="6553200" y="4171950"/>
            <a:ext cx="2133600" cy="274638"/>
          </a:xfrm>
        </p:spPr>
        <p:txBody>
          <a:bodyPr/>
          <a:lstStyle>
            <a:lvl1pPr>
              <a:defRPr>
                <a:solidFill>
                  <a:srgbClr val="A2A4A3"/>
                </a:solidFill>
              </a:defRPr>
            </a:lvl1pPr>
          </a:lstStyle>
          <a:p>
            <a:pPr>
              <a:defRPr/>
            </a:pPr>
            <a:fld id="{694771B7-F1B9-A14E-89CB-1A6AB8084709}" type="slidenum">
              <a:rPr lang="en-US"/>
              <a:pPr>
                <a:defRPr/>
              </a:pPr>
              <a:t>‹#›</a:t>
            </a:fld>
            <a:endParaRPr lang="en-US"/>
          </a:p>
        </p:txBody>
      </p:sp>
    </p:spTree>
    <p:extLst>
      <p:ext uri="{BB962C8B-B14F-4D97-AF65-F5344CB8AC3E}">
        <p14:creationId xmlns:p14="http://schemas.microsoft.com/office/powerpoint/2010/main" val="15656147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2686051"/>
            <a:ext cx="7772400" cy="1021556"/>
          </a:xfrm>
        </p:spPr>
        <p:txBody>
          <a:bodyPr anchor="t"/>
          <a:lstStyle>
            <a:lvl1pPr algn="l">
              <a:defRPr sz="3000" b="0" cap="none"/>
            </a:lvl1pPr>
          </a:lstStyle>
          <a:p>
            <a:r>
              <a:rPr lang="en-US"/>
              <a:t>Click to edit Master title style</a:t>
            </a:r>
            <a:endParaRPr lang="en-US" dirty="0"/>
          </a:p>
        </p:txBody>
      </p:sp>
      <p:sp>
        <p:nvSpPr>
          <p:cNvPr id="3" name="Text Placeholder 2"/>
          <p:cNvSpPr>
            <a:spLocks noGrp="1"/>
          </p:cNvSpPr>
          <p:nvPr>
            <p:ph type="body" idx="1"/>
          </p:nvPr>
        </p:nvSpPr>
        <p:spPr>
          <a:xfrm>
            <a:off x="722313" y="1560910"/>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5877998-5FD3-0846-A507-206C6BA20185}"/>
              </a:ext>
            </a:extLst>
          </p:cNvPr>
          <p:cNvSpPr>
            <a:spLocks noGrp="1"/>
          </p:cNvSpPr>
          <p:nvPr>
            <p:ph type="dt" sz="half" idx="10"/>
          </p:nvPr>
        </p:nvSpPr>
        <p:spPr>
          <a:xfrm>
            <a:off x="457200" y="4171950"/>
            <a:ext cx="2133600" cy="274638"/>
          </a:xfrm>
        </p:spPr>
        <p:txBody>
          <a:bodyPr/>
          <a:lstStyle>
            <a:lvl1pPr>
              <a:defRPr smtClean="0">
                <a:solidFill>
                  <a:srgbClr val="A2A4A3"/>
                </a:solidFill>
              </a:defRPr>
            </a:lvl1pPr>
          </a:lstStyle>
          <a:p>
            <a:pPr>
              <a:defRPr/>
            </a:pPr>
            <a:fld id="{F66DEE37-DE40-114C-AD5F-073FFA8CE49F}" type="datetime1">
              <a:rPr lang="en-US" smtClean="0"/>
              <a:pPr>
                <a:defRPr/>
              </a:pPr>
              <a:t>4/29/2022</a:t>
            </a:fld>
            <a:endParaRPr lang="en-US" dirty="0"/>
          </a:p>
        </p:txBody>
      </p:sp>
      <p:sp>
        <p:nvSpPr>
          <p:cNvPr id="5" name="Footer Placeholder 4">
            <a:extLst>
              <a:ext uri="{FF2B5EF4-FFF2-40B4-BE49-F238E27FC236}">
                <a16:creationId xmlns:a16="http://schemas.microsoft.com/office/drawing/2014/main" id="{DCDBB12E-9283-D949-8591-3C779813FC1A}"/>
              </a:ext>
            </a:extLst>
          </p:cNvPr>
          <p:cNvSpPr>
            <a:spLocks noGrp="1"/>
          </p:cNvSpPr>
          <p:nvPr>
            <p:ph type="ftr" sz="quarter" idx="11"/>
          </p:nvPr>
        </p:nvSpPr>
        <p:spPr>
          <a:xfrm>
            <a:off x="3124200" y="4171950"/>
            <a:ext cx="2895600" cy="274638"/>
          </a:xfrm>
        </p:spPr>
        <p:txBody>
          <a:bodyPr/>
          <a:lstStyle>
            <a:lvl1pPr>
              <a:defRPr>
                <a:solidFill>
                  <a:srgbClr val="A2A4A3"/>
                </a:solidFill>
              </a:defRPr>
            </a:lvl1pPr>
          </a:lstStyle>
          <a:p>
            <a:pPr>
              <a:defRPr/>
            </a:pPr>
            <a:endParaRPr lang="en-US"/>
          </a:p>
        </p:txBody>
      </p:sp>
      <p:sp>
        <p:nvSpPr>
          <p:cNvPr id="6" name="Slide Number Placeholder 5">
            <a:extLst>
              <a:ext uri="{FF2B5EF4-FFF2-40B4-BE49-F238E27FC236}">
                <a16:creationId xmlns:a16="http://schemas.microsoft.com/office/drawing/2014/main" id="{F3B9B6E8-FBA7-FB42-80D3-982C6DD5E772}"/>
              </a:ext>
            </a:extLst>
          </p:cNvPr>
          <p:cNvSpPr>
            <a:spLocks noGrp="1"/>
          </p:cNvSpPr>
          <p:nvPr>
            <p:ph type="sldNum" sz="quarter" idx="12"/>
          </p:nvPr>
        </p:nvSpPr>
        <p:spPr>
          <a:xfrm>
            <a:off x="6553200" y="4171950"/>
            <a:ext cx="2133600" cy="274638"/>
          </a:xfrm>
        </p:spPr>
        <p:txBody>
          <a:bodyPr/>
          <a:lstStyle>
            <a:lvl1pPr>
              <a:defRPr>
                <a:solidFill>
                  <a:srgbClr val="A2A4A3"/>
                </a:solidFill>
              </a:defRPr>
            </a:lvl1pPr>
          </a:lstStyle>
          <a:p>
            <a:pPr>
              <a:defRPr/>
            </a:pPr>
            <a:fld id="{F5287E8F-B600-044F-AE2A-0E4593B18E91}" type="slidenum">
              <a:rPr lang="en-US"/>
              <a:pPr>
                <a:defRPr/>
              </a:pPr>
              <a:t>‹#›</a:t>
            </a:fld>
            <a:endParaRPr lang="en-US"/>
          </a:p>
        </p:txBody>
      </p:sp>
    </p:spTree>
    <p:extLst>
      <p:ext uri="{BB962C8B-B14F-4D97-AF65-F5344CB8AC3E}">
        <p14:creationId xmlns:p14="http://schemas.microsoft.com/office/powerpoint/2010/main" val="27397312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280035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280035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AA5D76F5-FD2C-4D46-929A-18F560636C8E}"/>
              </a:ext>
            </a:extLst>
          </p:cNvPr>
          <p:cNvSpPr>
            <a:spLocks noGrp="1"/>
          </p:cNvSpPr>
          <p:nvPr>
            <p:ph type="dt" sz="half" idx="10"/>
          </p:nvPr>
        </p:nvSpPr>
        <p:spPr>
          <a:xfrm>
            <a:off x="457200" y="4171950"/>
            <a:ext cx="2133600" cy="274638"/>
          </a:xfrm>
        </p:spPr>
        <p:txBody>
          <a:bodyPr/>
          <a:lstStyle>
            <a:lvl1pPr>
              <a:defRPr smtClean="0">
                <a:solidFill>
                  <a:srgbClr val="A2A4A3"/>
                </a:solidFill>
              </a:defRPr>
            </a:lvl1pPr>
          </a:lstStyle>
          <a:p>
            <a:pPr>
              <a:defRPr/>
            </a:pPr>
            <a:fld id="{929F2A49-F76F-F64E-AFC1-C4933A86AE90}" type="datetime1">
              <a:rPr lang="en-US" smtClean="0"/>
              <a:pPr>
                <a:defRPr/>
              </a:pPr>
              <a:t>4/29/2022</a:t>
            </a:fld>
            <a:endParaRPr lang="en-US" dirty="0"/>
          </a:p>
        </p:txBody>
      </p:sp>
      <p:sp>
        <p:nvSpPr>
          <p:cNvPr id="6" name="Footer Placeholder 4">
            <a:extLst>
              <a:ext uri="{FF2B5EF4-FFF2-40B4-BE49-F238E27FC236}">
                <a16:creationId xmlns:a16="http://schemas.microsoft.com/office/drawing/2014/main" id="{E924679B-E223-B945-A587-B37B9387929A}"/>
              </a:ext>
            </a:extLst>
          </p:cNvPr>
          <p:cNvSpPr>
            <a:spLocks noGrp="1"/>
          </p:cNvSpPr>
          <p:nvPr>
            <p:ph type="ftr" sz="quarter" idx="11"/>
          </p:nvPr>
        </p:nvSpPr>
        <p:spPr>
          <a:xfrm>
            <a:off x="3124200" y="4171950"/>
            <a:ext cx="2895600" cy="274638"/>
          </a:xfrm>
        </p:spPr>
        <p:txBody>
          <a:bodyPr/>
          <a:lstStyle>
            <a:lvl1pPr>
              <a:defRPr>
                <a:solidFill>
                  <a:srgbClr val="A2A4A3"/>
                </a:solidFill>
              </a:defRPr>
            </a:lvl1pPr>
          </a:lstStyle>
          <a:p>
            <a:pPr>
              <a:defRPr/>
            </a:pPr>
            <a:endParaRPr lang="en-US"/>
          </a:p>
        </p:txBody>
      </p:sp>
      <p:sp>
        <p:nvSpPr>
          <p:cNvPr id="7" name="Slide Number Placeholder 5">
            <a:extLst>
              <a:ext uri="{FF2B5EF4-FFF2-40B4-BE49-F238E27FC236}">
                <a16:creationId xmlns:a16="http://schemas.microsoft.com/office/drawing/2014/main" id="{9F8AB880-0D9A-2348-893D-8DA85B5B23E6}"/>
              </a:ext>
            </a:extLst>
          </p:cNvPr>
          <p:cNvSpPr>
            <a:spLocks noGrp="1"/>
          </p:cNvSpPr>
          <p:nvPr>
            <p:ph type="sldNum" sz="quarter" idx="12"/>
          </p:nvPr>
        </p:nvSpPr>
        <p:spPr>
          <a:xfrm>
            <a:off x="6553200" y="4171950"/>
            <a:ext cx="2133600" cy="274638"/>
          </a:xfrm>
        </p:spPr>
        <p:txBody>
          <a:bodyPr/>
          <a:lstStyle>
            <a:lvl1pPr>
              <a:defRPr>
                <a:solidFill>
                  <a:srgbClr val="A2A4A3"/>
                </a:solidFill>
              </a:defRPr>
            </a:lvl1pPr>
          </a:lstStyle>
          <a:p>
            <a:pPr>
              <a:defRPr/>
            </a:pPr>
            <a:fld id="{230BD90B-999B-5049-B48C-CF943910D727}" type="slidenum">
              <a:rPr lang="en-US"/>
              <a:pPr>
                <a:defRPr/>
              </a:pPr>
              <a:t>‹#›</a:t>
            </a:fld>
            <a:endParaRPr lang="en-US"/>
          </a:p>
        </p:txBody>
      </p:sp>
    </p:spTree>
    <p:extLst>
      <p:ext uri="{BB962C8B-B14F-4D97-AF65-F5344CB8AC3E}">
        <p14:creationId xmlns:p14="http://schemas.microsoft.com/office/powerpoint/2010/main" val="29235639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7"/>
            <a:ext cx="4040188" cy="2369344"/>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0">
                <a:solidFill>
                  <a:srgbClr val="000000"/>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7"/>
            <a:ext cx="4041775" cy="2369344"/>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a:extLst>
              <a:ext uri="{FF2B5EF4-FFF2-40B4-BE49-F238E27FC236}">
                <a16:creationId xmlns:a16="http://schemas.microsoft.com/office/drawing/2014/main" id="{81A9FF74-11A6-804C-88E7-61249E0794F4}"/>
              </a:ext>
            </a:extLst>
          </p:cNvPr>
          <p:cNvSpPr>
            <a:spLocks noGrp="1"/>
          </p:cNvSpPr>
          <p:nvPr>
            <p:ph type="dt" sz="half" idx="10"/>
          </p:nvPr>
        </p:nvSpPr>
        <p:spPr>
          <a:xfrm>
            <a:off x="457200" y="4171950"/>
            <a:ext cx="2133600" cy="274638"/>
          </a:xfrm>
        </p:spPr>
        <p:txBody>
          <a:bodyPr/>
          <a:lstStyle>
            <a:lvl1pPr>
              <a:defRPr smtClean="0">
                <a:solidFill>
                  <a:srgbClr val="A2A4A3"/>
                </a:solidFill>
              </a:defRPr>
            </a:lvl1pPr>
          </a:lstStyle>
          <a:p>
            <a:pPr>
              <a:defRPr/>
            </a:pPr>
            <a:fld id="{D8C05AC1-8E05-BC4F-A78C-3A0CE5F782FA}" type="datetime1">
              <a:rPr lang="en-US" smtClean="0"/>
              <a:pPr>
                <a:defRPr/>
              </a:pPr>
              <a:t>4/29/2022</a:t>
            </a:fld>
            <a:endParaRPr lang="en-US"/>
          </a:p>
        </p:txBody>
      </p:sp>
      <p:sp>
        <p:nvSpPr>
          <p:cNvPr id="8" name="Footer Placeholder 4">
            <a:extLst>
              <a:ext uri="{FF2B5EF4-FFF2-40B4-BE49-F238E27FC236}">
                <a16:creationId xmlns:a16="http://schemas.microsoft.com/office/drawing/2014/main" id="{C31CCF6C-4E5B-BC4C-BB19-E7F5D75B7869}"/>
              </a:ext>
            </a:extLst>
          </p:cNvPr>
          <p:cNvSpPr>
            <a:spLocks noGrp="1"/>
          </p:cNvSpPr>
          <p:nvPr>
            <p:ph type="ftr" sz="quarter" idx="11"/>
          </p:nvPr>
        </p:nvSpPr>
        <p:spPr>
          <a:xfrm>
            <a:off x="3124200" y="4171950"/>
            <a:ext cx="2895600" cy="274638"/>
          </a:xfrm>
        </p:spPr>
        <p:txBody>
          <a:bodyPr/>
          <a:lstStyle>
            <a:lvl1pPr>
              <a:defRPr>
                <a:solidFill>
                  <a:srgbClr val="A2A4A3"/>
                </a:solidFill>
              </a:defRPr>
            </a:lvl1pPr>
          </a:lstStyle>
          <a:p>
            <a:pPr>
              <a:defRPr/>
            </a:pPr>
            <a:endParaRPr lang="en-US"/>
          </a:p>
        </p:txBody>
      </p:sp>
      <p:sp>
        <p:nvSpPr>
          <p:cNvPr id="9" name="Slide Number Placeholder 5">
            <a:extLst>
              <a:ext uri="{FF2B5EF4-FFF2-40B4-BE49-F238E27FC236}">
                <a16:creationId xmlns:a16="http://schemas.microsoft.com/office/drawing/2014/main" id="{83ECC4B1-CF1B-234A-AF3B-2947B28A25F6}"/>
              </a:ext>
            </a:extLst>
          </p:cNvPr>
          <p:cNvSpPr>
            <a:spLocks noGrp="1"/>
          </p:cNvSpPr>
          <p:nvPr>
            <p:ph type="sldNum" sz="quarter" idx="12"/>
          </p:nvPr>
        </p:nvSpPr>
        <p:spPr>
          <a:xfrm>
            <a:off x="6553200" y="4171950"/>
            <a:ext cx="2133600" cy="274638"/>
          </a:xfrm>
        </p:spPr>
        <p:txBody>
          <a:bodyPr/>
          <a:lstStyle>
            <a:lvl1pPr>
              <a:defRPr>
                <a:solidFill>
                  <a:srgbClr val="A2A4A3"/>
                </a:solidFill>
              </a:defRPr>
            </a:lvl1pPr>
          </a:lstStyle>
          <a:p>
            <a:pPr>
              <a:defRPr/>
            </a:pPr>
            <a:fld id="{02DFC70D-0960-B84B-BE31-EFF6735D2C6F}" type="slidenum">
              <a:rPr lang="en-US"/>
              <a:pPr>
                <a:defRPr/>
              </a:pPr>
              <a:t>‹#›</a:t>
            </a:fld>
            <a:endParaRPr lang="en-US"/>
          </a:p>
        </p:txBody>
      </p:sp>
    </p:spTree>
    <p:extLst>
      <p:ext uri="{BB962C8B-B14F-4D97-AF65-F5344CB8AC3E}">
        <p14:creationId xmlns:p14="http://schemas.microsoft.com/office/powerpoint/2010/main" val="11617609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625DF6A7-DDFD-A84A-B077-E80EDE755413}"/>
              </a:ext>
            </a:extLst>
          </p:cNvPr>
          <p:cNvSpPr>
            <a:spLocks noGrp="1"/>
          </p:cNvSpPr>
          <p:nvPr>
            <p:ph type="dt" sz="half" idx="10"/>
          </p:nvPr>
        </p:nvSpPr>
        <p:spPr>
          <a:xfrm>
            <a:off x="457200" y="4171950"/>
            <a:ext cx="2133600" cy="274638"/>
          </a:xfrm>
        </p:spPr>
        <p:txBody>
          <a:bodyPr/>
          <a:lstStyle>
            <a:lvl1pPr>
              <a:defRPr smtClean="0">
                <a:solidFill>
                  <a:srgbClr val="A2A4A3"/>
                </a:solidFill>
              </a:defRPr>
            </a:lvl1pPr>
          </a:lstStyle>
          <a:p>
            <a:pPr>
              <a:defRPr/>
            </a:pPr>
            <a:fld id="{9532431C-28A6-FD48-B085-D2A85ED550DC}" type="datetime1">
              <a:rPr lang="en-US" smtClean="0"/>
              <a:pPr>
                <a:defRPr/>
              </a:pPr>
              <a:t>4/29/2022</a:t>
            </a:fld>
            <a:endParaRPr lang="en-US" dirty="0"/>
          </a:p>
        </p:txBody>
      </p:sp>
      <p:sp>
        <p:nvSpPr>
          <p:cNvPr id="4" name="Footer Placeholder 4">
            <a:extLst>
              <a:ext uri="{FF2B5EF4-FFF2-40B4-BE49-F238E27FC236}">
                <a16:creationId xmlns:a16="http://schemas.microsoft.com/office/drawing/2014/main" id="{AACF547C-2AB1-F346-8CFD-46418A975B20}"/>
              </a:ext>
            </a:extLst>
          </p:cNvPr>
          <p:cNvSpPr>
            <a:spLocks noGrp="1"/>
          </p:cNvSpPr>
          <p:nvPr>
            <p:ph type="ftr" sz="quarter" idx="11"/>
          </p:nvPr>
        </p:nvSpPr>
        <p:spPr>
          <a:xfrm>
            <a:off x="3124200" y="4171950"/>
            <a:ext cx="2895600" cy="274638"/>
          </a:xfrm>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BA490BD8-52A1-464B-9629-94C5924BF5E9}"/>
              </a:ext>
            </a:extLst>
          </p:cNvPr>
          <p:cNvSpPr>
            <a:spLocks noGrp="1"/>
          </p:cNvSpPr>
          <p:nvPr>
            <p:ph type="sldNum" sz="quarter" idx="12"/>
          </p:nvPr>
        </p:nvSpPr>
        <p:spPr>
          <a:xfrm>
            <a:off x="6553200" y="4171950"/>
            <a:ext cx="2133600" cy="274638"/>
          </a:xfrm>
        </p:spPr>
        <p:txBody>
          <a:bodyPr/>
          <a:lstStyle>
            <a:lvl1pPr>
              <a:defRPr/>
            </a:lvl1pPr>
          </a:lstStyle>
          <a:p>
            <a:pPr>
              <a:defRPr/>
            </a:pPr>
            <a:fld id="{0D281A38-9C6C-3B4E-8B5B-638F9CA881C1}" type="slidenum">
              <a:rPr lang="en-US"/>
              <a:pPr>
                <a:defRPr/>
              </a:pPr>
              <a:t>‹#›</a:t>
            </a:fld>
            <a:endParaRPr lang="en-US"/>
          </a:p>
        </p:txBody>
      </p:sp>
    </p:spTree>
    <p:extLst>
      <p:ext uri="{BB962C8B-B14F-4D97-AF65-F5344CB8AC3E}">
        <p14:creationId xmlns:p14="http://schemas.microsoft.com/office/powerpoint/2010/main" val="4105230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7BA6345D-AC03-3847-8012-917518DE458D}"/>
              </a:ext>
            </a:extLst>
          </p:cNvPr>
          <p:cNvSpPr>
            <a:spLocks noGrp="1"/>
          </p:cNvSpPr>
          <p:nvPr>
            <p:ph type="dt" sz="half" idx="10"/>
          </p:nvPr>
        </p:nvSpPr>
        <p:spPr>
          <a:xfrm>
            <a:off x="457200" y="4171950"/>
            <a:ext cx="2133600" cy="274638"/>
          </a:xfrm>
        </p:spPr>
        <p:txBody>
          <a:bodyPr/>
          <a:lstStyle>
            <a:lvl1pPr>
              <a:defRPr smtClean="0"/>
            </a:lvl1pPr>
          </a:lstStyle>
          <a:p>
            <a:pPr>
              <a:defRPr/>
            </a:pPr>
            <a:fld id="{374F6A85-481F-5648-BBFA-B14E58B8672B}" type="datetime1">
              <a:rPr lang="en-US" smtClean="0"/>
              <a:pPr>
                <a:defRPr/>
              </a:pPr>
              <a:t>4/29/2022</a:t>
            </a:fld>
            <a:endParaRPr lang="en-US"/>
          </a:p>
        </p:txBody>
      </p:sp>
      <p:sp>
        <p:nvSpPr>
          <p:cNvPr id="3" name="Footer Placeholder 4">
            <a:extLst>
              <a:ext uri="{FF2B5EF4-FFF2-40B4-BE49-F238E27FC236}">
                <a16:creationId xmlns:a16="http://schemas.microsoft.com/office/drawing/2014/main" id="{3B5A468A-CE45-0A4D-B38A-1014E7D60ABA}"/>
              </a:ext>
            </a:extLst>
          </p:cNvPr>
          <p:cNvSpPr>
            <a:spLocks noGrp="1"/>
          </p:cNvSpPr>
          <p:nvPr>
            <p:ph type="ftr" sz="quarter" idx="11"/>
          </p:nvPr>
        </p:nvSpPr>
        <p:spPr>
          <a:xfrm>
            <a:off x="3124200" y="4171950"/>
            <a:ext cx="2895600" cy="274638"/>
          </a:xfrm>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6D083E3A-C82D-024B-A5C3-E6064E5550D0}"/>
              </a:ext>
            </a:extLst>
          </p:cNvPr>
          <p:cNvSpPr>
            <a:spLocks noGrp="1"/>
          </p:cNvSpPr>
          <p:nvPr>
            <p:ph type="sldNum" sz="quarter" idx="12"/>
          </p:nvPr>
        </p:nvSpPr>
        <p:spPr>
          <a:xfrm>
            <a:off x="6553200" y="4171950"/>
            <a:ext cx="2133600" cy="274638"/>
          </a:xfrm>
        </p:spPr>
        <p:txBody>
          <a:bodyPr/>
          <a:lstStyle>
            <a:lvl1pPr>
              <a:defRPr/>
            </a:lvl1pPr>
          </a:lstStyle>
          <a:p>
            <a:pPr>
              <a:defRPr/>
            </a:pPr>
            <a:fld id="{5DDF2BC5-BFCC-2249-96AE-C48CF50428AF}" type="slidenum">
              <a:rPr lang="en-US"/>
              <a:pPr>
                <a:defRPr/>
              </a:pPr>
              <a:t>‹#›</a:t>
            </a:fld>
            <a:endParaRPr lang="en-US"/>
          </a:p>
        </p:txBody>
      </p:sp>
    </p:spTree>
    <p:extLst>
      <p:ext uri="{BB962C8B-B14F-4D97-AF65-F5344CB8AC3E}">
        <p14:creationId xmlns:p14="http://schemas.microsoft.com/office/powerpoint/2010/main" val="14859565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t"/>
          <a:lstStyle>
            <a:lvl1pPr algn="r">
              <a:defRPr sz="1500" b="0">
                <a:solidFill>
                  <a:schemeClr val="tx1"/>
                </a:solidFill>
              </a:defRPr>
            </a:lvl1pPr>
          </a:lstStyle>
          <a:p>
            <a:r>
              <a:rPr lang="en-US"/>
              <a:t>Click to edit Master title style</a:t>
            </a:r>
            <a:endParaRPr lang="en-US" dirty="0"/>
          </a:p>
        </p:txBody>
      </p:sp>
      <p:sp>
        <p:nvSpPr>
          <p:cNvPr id="3" name="Content Placeholder 2"/>
          <p:cNvSpPr>
            <a:spLocks noGrp="1"/>
          </p:cNvSpPr>
          <p:nvPr>
            <p:ph idx="1"/>
          </p:nvPr>
        </p:nvSpPr>
        <p:spPr>
          <a:xfrm>
            <a:off x="3575050" y="204788"/>
            <a:ext cx="5111750" cy="373856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2867025"/>
          </a:xfrm>
        </p:spPr>
        <p:txBody>
          <a:bodyPr/>
          <a:lstStyle>
            <a:lvl1pPr marL="0" indent="0" algn="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a:extLst>
              <a:ext uri="{FF2B5EF4-FFF2-40B4-BE49-F238E27FC236}">
                <a16:creationId xmlns:a16="http://schemas.microsoft.com/office/drawing/2014/main" id="{300296F9-6E52-8A4C-B6C0-802170304CC8}"/>
              </a:ext>
            </a:extLst>
          </p:cNvPr>
          <p:cNvSpPr>
            <a:spLocks noGrp="1"/>
          </p:cNvSpPr>
          <p:nvPr>
            <p:ph type="dt" sz="half" idx="10"/>
          </p:nvPr>
        </p:nvSpPr>
        <p:spPr>
          <a:xfrm>
            <a:off x="457200" y="4171950"/>
            <a:ext cx="2133600" cy="274638"/>
          </a:xfrm>
        </p:spPr>
        <p:txBody>
          <a:bodyPr/>
          <a:lstStyle>
            <a:lvl1pPr>
              <a:defRPr smtClean="0"/>
            </a:lvl1pPr>
          </a:lstStyle>
          <a:p>
            <a:pPr>
              <a:defRPr/>
            </a:pPr>
            <a:fld id="{94677DD9-5149-D04A-9335-345503C8F5A0}" type="datetime1">
              <a:rPr lang="en-US" smtClean="0"/>
              <a:pPr>
                <a:defRPr/>
              </a:pPr>
              <a:t>4/29/2022</a:t>
            </a:fld>
            <a:endParaRPr lang="en-US"/>
          </a:p>
        </p:txBody>
      </p:sp>
      <p:sp>
        <p:nvSpPr>
          <p:cNvPr id="6" name="Footer Placeholder 4">
            <a:extLst>
              <a:ext uri="{FF2B5EF4-FFF2-40B4-BE49-F238E27FC236}">
                <a16:creationId xmlns:a16="http://schemas.microsoft.com/office/drawing/2014/main" id="{88B8D448-DA58-6C44-81B3-5D0586F83220}"/>
              </a:ext>
            </a:extLst>
          </p:cNvPr>
          <p:cNvSpPr>
            <a:spLocks noGrp="1"/>
          </p:cNvSpPr>
          <p:nvPr>
            <p:ph type="ftr" sz="quarter" idx="11"/>
          </p:nvPr>
        </p:nvSpPr>
        <p:spPr>
          <a:xfrm>
            <a:off x="3124200" y="4171950"/>
            <a:ext cx="2895600" cy="274638"/>
          </a:xfrm>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58ED6554-FEC3-D447-A87A-BA9C48FD1933}"/>
              </a:ext>
            </a:extLst>
          </p:cNvPr>
          <p:cNvSpPr>
            <a:spLocks noGrp="1"/>
          </p:cNvSpPr>
          <p:nvPr>
            <p:ph type="sldNum" sz="quarter" idx="12"/>
          </p:nvPr>
        </p:nvSpPr>
        <p:spPr>
          <a:xfrm>
            <a:off x="6553200" y="4171950"/>
            <a:ext cx="2133600" cy="274638"/>
          </a:xfrm>
        </p:spPr>
        <p:txBody>
          <a:bodyPr/>
          <a:lstStyle>
            <a:lvl1pPr>
              <a:defRPr/>
            </a:lvl1pPr>
          </a:lstStyle>
          <a:p>
            <a:pPr>
              <a:defRPr/>
            </a:pPr>
            <a:fld id="{154AA408-BB36-7C46-964A-5C64968633B2}" type="slidenum">
              <a:rPr lang="en-US"/>
              <a:pPr>
                <a:defRPr/>
              </a:pPr>
              <a:t>‹#›</a:t>
            </a:fld>
            <a:endParaRPr lang="en-US"/>
          </a:p>
        </p:txBody>
      </p:sp>
    </p:spTree>
    <p:extLst>
      <p:ext uri="{BB962C8B-B14F-4D97-AF65-F5344CB8AC3E}">
        <p14:creationId xmlns:p14="http://schemas.microsoft.com/office/powerpoint/2010/main" val="15950402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003946"/>
            <a:ext cx="5486400" cy="425054"/>
          </a:xfrm>
        </p:spPr>
        <p:txBody>
          <a:bodyPr anchor="b"/>
          <a:lstStyle>
            <a:lvl1pPr algn="l">
              <a:defRPr sz="1500" b="0"/>
            </a:lvl1pPr>
          </a:lstStyle>
          <a:p>
            <a:r>
              <a:rPr lang="en-US"/>
              <a:t>Click to edit Master title style</a:t>
            </a:r>
            <a:endParaRPr lang="en-US" dirty="0"/>
          </a:p>
        </p:txBody>
      </p:sp>
      <p:sp>
        <p:nvSpPr>
          <p:cNvPr id="3" name="Picture Placeholder 2"/>
          <p:cNvSpPr>
            <a:spLocks noGrp="1"/>
          </p:cNvSpPr>
          <p:nvPr>
            <p:ph type="pic" idx="1"/>
          </p:nvPr>
        </p:nvSpPr>
        <p:spPr>
          <a:xfrm>
            <a:off x="1792288" y="459582"/>
            <a:ext cx="5486400" cy="2455069"/>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a:t>Click icon to add picture</a:t>
            </a:r>
          </a:p>
        </p:txBody>
      </p:sp>
      <p:sp>
        <p:nvSpPr>
          <p:cNvPr id="4" name="Text Placeholder 3"/>
          <p:cNvSpPr>
            <a:spLocks noGrp="1"/>
          </p:cNvSpPr>
          <p:nvPr>
            <p:ph type="body" sz="half" idx="2"/>
          </p:nvPr>
        </p:nvSpPr>
        <p:spPr>
          <a:xfrm>
            <a:off x="1792288" y="3429000"/>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a:extLst>
              <a:ext uri="{FF2B5EF4-FFF2-40B4-BE49-F238E27FC236}">
                <a16:creationId xmlns:a16="http://schemas.microsoft.com/office/drawing/2014/main" id="{260A8F03-13AD-5143-8F68-CCF0175D0206}"/>
              </a:ext>
            </a:extLst>
          </p:cNvPr>
          <p:cNvSpPr>
            <a:spLocks noGrp="1"/>
          </p:cNvSpPr>
          <p:nvPr>
            <p:ph type="dt" sz="half" idx="10"/>
          </p:nvPr>
        </p:nvSpPr>
        <p:spPr>
          <a:xfrm>
            <a:off x="457200" y="4171950"/>
            <a:ext cx="2133600" cy="274638"/>
          </a:xfrm>
        </p:spPr>
        <p:txBody>
          <a:bodyPr/>
          <a:lstStyle>
            <a:lvl1pPr>
              <a:defRPr smtClean="0"/>
            </a:lvl1pPr>
          </a:lstStyle>
          <a:p>
            <a:pPr>
              <a:defRPr/>
            </a:pPr>
            <a:fld id="{85458575-B502-8748-9D50-F589CB70F1EA}" type="datetime1">
              <a:rPr lang="en-US" smtClean="0"/>
              <a:pPr>
                <a:defRPr/>
              </a:pPr>
              <a:t>4/29/2022</a:t>
            </a:fld>
            <a:endParaRPr lang="en-US"/>
          </a:p>
        </p:txBody>
      </p:sp>
      <p:sp>
        <p:nvSpPr>
          <p:cNvPr id="6" name="Footer Placeholder 4">
            <a:extLst>
              <a:ext uri="{FF2B5EF4-FFF2-40B4-BE49-F238E27FC236}">
                <a16:creationId xmlns:a16="http://schemas.microsoft.com/office/drawing/2014/main" id="{362C6654-8622-6545-B113-F22EA9EC150D}"/>
              </a:ext>
            </a:extLst>
          </p:cNvPr>
          <p:cNvSpPr>
            <a:spLocks noGrp="1"/>
          </p:cNvSpPr>
          <p:nvPr>
            <p:ph type="ftr" sz="quarter" idx="11"/>
          </p:nvPr>
        </p:nvSpPr>
        <p:spPr>
          <a:xfrm>
            <a:off x="3124200" y="4171950"/>
            <a:ext cx="2895600" cy="274638"/>
          </a:xfrm>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EF321F3B-06FC-D74E-BCCB-23B483812E0B}"/>
              </a:ext>
            </a:extLst>
          </p:cNvPr>
          <p:cNvSpPr>
            <a:spLocks noGrp="1"/>
          </p:cNvSpPr>
          <p:nvPr>
            <p:ph type="sldNum" sz="quarter" idx="12"/>
          </p:nvPr>
        </p:nvSpPr>
        <p:spPr>
          <a:xfrm>
            <a:off x="6553200" y="4171950"/>
            <a:ext cx="2133600" cy="274638"/>
          </a:xfrm>
        </p:spPr>
        <p:txBody>
          <a:bodyPr/>
          <a:lstStyle>
            <a:lvl1pPr>
              <a:defRPr/>
            </a:lvl1pPr>
          </a:lstStyle>
          <a:p>
            <a:pPr>
              <a:defRPr/>
            </a:pPr>
            <a:fld id="{4413E17C-7C3D-734B-8B0A-922F7A0AEAC3}" type="slidenum">
              <a:rPr lang="en-US"/>
              <a:pPr>
                <a:defRPr/>
              </a:pPr>
              <a:t>‹#›</a:t>
            </a:fld>
            <a:endParaRPr lang="en-US"/>
          </a:p>
        </p:txBody>
      </p:sp>
    </p:spTree>
    <p:extLst>
      <p:ext uri="{BB962C8B-B14F-4D97-AF65-F5344CB8AC3E}">
        <p14:creationId xmlns:p14="http://schemas.microsoft.com/office/powerpoint/2010/main" val="31904549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12">
            <a:extLst>
              <a:ext uri="{FF2B5EF4-FFF2-40B4-BE49-F238E27FC236}">
                <a16:creationId xmlns:a16="http://schemas.microsoft.com/office/drawing/2014/main" id="{98257DC6-A2FC-D049-9796-8D5EADC5B212}"/>
              </a:ext>
            </a:extLst>
          </p:cNvPr>
          <p:cNvPicPr>
            <a:picLocks noChangeAspect="1" noChangeArrowheads="1"/>
          </p:cNvPicPr>
          <p:nvPr userDrawn="1"/>
        </p:nvPicPr>
        <p:blipFill>
          <a:blip r:embed="rId15">
            <a:extLst>
              <a:ext uri="{28A0092B-C50C-407E-A947-70E740481C1C}">
                <a14:useLocalDpi xmlns:a14="http://schemas.microsoft.com/office/drawing/2010/main"/>
              </a:ext>
            </a:extLst>
          </a:blip>
          <a:srcRect/>
          <a:stretch/>
        </p:blipFill>
        <p:spPr bwMode="auto">
          <a:xfrm>
            <a:off x="0" y="4229100"/>
            <a:ext cx="9144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Title Placeholder 1">
            <a:extLst>
              <a:ext uri="{FF2B5EF4-FFF2-40B4-BE49-F238E27FC236}">
                <a16:creationId xmlns:a16="http://schemas.microsoft.com/office/drawing/2014/main" id="{D053E27F-124C-F942-B5B8-2B920AFAC57C}"/>
              </a:ext>
            </a:extLst>
          </p:cNvPr>
          <p:cNvSpPr>
            <a:spLocks noGrp="1" noChangeArrowheads="1"/>
          </p:cNvSpPr>
          <p:nvPr>
            <p:ph type="title"/>
          </p:nvPr>
        </p:nvSpPr>
        <p:spPr bwMode="auto">
          <a:xfrm>
            <a:off x="457200" y="206375"/>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8" name="Text Placeholder 2">
            <a:extLst>
              <a:ext uri="{FF2B5EF4-FFF2-40B4-BE49-F238E27FC236}">
                <a16:creationId xmlns:a16="http://schemas.microsoft.com/office/drawing/2014/main" id="{2AA083AB-D677-0240-AB1C-29EF0FA1141F}"/>
              </a:ext>
            </a:extLst>
          </p:cNvPr>
          <p:cNvSpPr>
            <a:spLocks noGrp="1" noChangeArrowheads="1"/>
          </p:cNvSpPr>
          <p:nvPr>
            <p:ph type="body" idx="1"/>
          </p:nvPr>
        </p:nvSpPr>
        <p:spPr bwMode="auto">
          <a:xfrm>
            <a:off x="457200" y="1200150"/>
            <a:ext cx="82296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C2E1F68B-EC0E-9E48-8BD5-7E48E7F736EE}"/>
              </a:ext>
            </a:extLst>
          </p:cNvPr>
          <p:cNvSpPr>
            <a:spLocks noGrp="1"/>
          </p:cNvSpPr>
          <p:nvPr>
            <p:ph type="dt" sz="half" idx="2"/>
          </p:nvPr>
        </p:nvSpPr>
        <p:spPr>
          <a:xfrm>
            <a:off x="457200" y="4184650"/>
            <a:ext cx="2133600" cy="273050"/>
          </a:xfrm>
          <a:prstGeom prst="rect">
            <a:avLst/>
          </a:prstGeom>
        </p:spPr>
        <p:txBody>
          <a:bodyPr vert="horz" lIns="91440" tIns="45720" rIns="91440" bIns="45720" rtlCol="0" anchor="ctr"/>
          <a:lstStyle>
            <a:lvl1pPr algn="l" eaLnBrk="1" fontAlgn="auto" hangingPunct="1">
              <a:spcBef>
                <a:spcPts val="0"/>
              </a:spcBef>
              <a:spcAft>
                <a:spcPts val="0"/>
              </a:spcAft>
              <a:defRPr sz="900" smtClean="0">
                <a:solidFill>
                  <a:srgbClr val="A2A4A3"/>
                </a:solidFill>
                <a:latin typeface="+mn-lt"/>
              </a:defRPr>
            </a:lvl1pPr>
          </a:lstStyle>
          <a:p>
            <a:pPr>
              <a:defRPr/>
            </a:pPr>
            <a:fld id="{EED4084A-7892-8B43-BB06-8260746CCC8C}" type="datetime1">
              <a:rPr lang="en-US" smtClean="0"/>
              <a:pPr>
                <a:defRPr/>
              </a:pPr>
              <a:t>4/29/2022</a:t>
            </a:fld>
            <a:endParaRPr lang="en-US"/>
          </a:p>
        </p:txBody>
      </p:sp>
      <p:sp>
        <p:nvSpPr>
          <p:cNvPr id="5" name="Footer Placeholder 4">
            <a:extLst>
              <a:ext uri="{FF2B5EF4-FFF2-40B4-BE49-F238E27FC236}">
                <a16:creationId xmlns:a16="http://schemas.microsoft.com/office/drawing/2014/main" id="{08219105-2BE6-3F46-A63E-2049A04840CC}"/>
              </a:ext>
            </a:extLst>
          </p:cNvPr>
          <p:cNvSpPr>
            <a:spLocks noGrp="1"/>
          </p:cNvSpPr>
          <p:nvPr>
            <p:ph type="ftr" sz="quarter" idx="3"/>
          </p:nvPr>
        </p:nvSpPr>
        <p:spPr>
          <a:xfrm>
            <a:off x="3124200" y="4184650"/>
            <a:ext cx="2895600" cy="273050"/>
          </a:xfrm>
          <a:prstGeom prst="rect">
            <a:avLst/>
          </a:prstGeom>
        </p:spPr>
        <p:txBody>
          <a:bodyPr vert="horz" lIns="91440" tIns="45720" rIns="91440" bIns="45720" rtlCol="0" anchor="ctr"/>
          <a:lstStyle>
            <a:lvl1pPr algn="ctr" eaLnBrk="1" fontAlgn="auto" hangingPunct="1">
              <a:spcBef>
                <a:spcPts val="0"/>
              </a:spcBef>
              <a:spcAft>
                <a:spcPts val="0"/>
              </a:spcAft>
              <a:defRPr sz="900" dirty="0">
                <a:solidFill>
                  <a:srgbClr val="A2A4A3"/>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F244E9C2-16D6-B447-BEB5-7A5399726E23}"/>
              </a:ext>
            </a:extLst>
          </p:cNvPr>
          <p:cNvSpPr>
            <a:spLocks noGrp="1"/>
          </p:cNvSpPr>
          <p:nvPr>
            <p:ph type="sldNum" sz="quarter" idx="4"/>
          </p:nvPr>
        </p:nvSpPr>
        <p:spPr>
          <a:xfrm>
            <a:off x="6553200" y="4184650"/>
            <a:ext cx="2133600" cy="273050"/>
          </a:xfrm>
          <a:prstGeom prst="rect">
            <a:avLst/>
          </a:prstGeom>
        </p:spPr>
        <p:txBody>
          <a:bodyPr vert="horz" lIns="91440" tIns="45720" rIns="91440" bIns="45720" rtlCol="0" anchor="ctr"/>
          <a:lstStyle>
            <a:lvl1pPr algn="r" eaLnBrk="1" fontAlgn="auto" hangingPunct="1">
              <a:spcBef>
                <a:spcPts val="0"/>
              </a:spcBef>
              <a:spcAft>
                <a:spcPts val="0"/>
              </a:spcAft>
              <a:defRPr sz="900">
                <a:solidFill>
                  <a:srgbClr val="A2A4A3"/>
                </a:solidFill>
                <a:latin typeface="+mn-lt"/>
              </a:defRPr>
            </a:lvl1pPr>
          </a:lstStyle>
          <a:p>
            <a:pPr>
              <a:defRPr/>
            </a:pPr>
            <a:fld id="{6B896814-F770-C146-976A-358DB834D3A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 id="2147483748" r:id="rId12"/>
    <p:sldLayoutId id="2147483749" r:id="rId13"/>
  </p:sldLayoutIdLst>
  <p:hf sldNum="0" hdr="0" ftr="0" dt="0"/>
  <p:txStyles>
    <p:titleStyle>
      <a:lvl1pPr algn="l" rtl="0" eaLnBrk="1" fontAlgn="base" hangingPunct="1">
        <a:spcBef>
          <a:spcPct val="0"/>
        </a:spcBef>
        <a:spcAft>
          <a:spcPct val="0"/>
        </a:spcAft>
        <a:defRPr sz="3000" kern="1200">
          <a:solidFill>
            <a:schemeClr val="tx1"/>
          </a:solidFill>
          <a:latin typeface="HelveticaNeueLT Std"/>
          <a:ea typeface="HelveticaNeueLT Std" panose="020B0604020202020204" pitchFamily="34" charset="0"/>
          <a:cs typeface="HelveticaNeueLT Std"/>
        </a:defRPr>
      </a:lvl1pPr>
      <a:lvl2pPr algn="l" rtl="0" eaLnBrk="1" fontAlgn="base" hangingPunct="1">
        <a:spcBef>
          <a:spcPct val="0"/>
        </a:spcBef>
        <a:spcAft>
          <a:spcPct val="0"/>
        </a:spcAft>
        <a:defRPr sz="3000">
          <a:solidFill>
            <a:schemeClr val="tx1"/>
          </a:solidFill>
          <a:latin typeface="HelveticaNeueLT Std" panose="020B0604020202020204" pitchFamily="34" charset="0"/>
          <a:ea typeface="HelveticaNeueLT Std" panose="020B0604020202020204" pitchFamily="34" charset="0"/>
          <a:cs typeface="HelveticaNeueLT Std" panose="020B0604020202020204" pitchFamily="34" charset="0"/>
        </a:defRPr>
      </a:lvl2pPr>
      <a:lvl3pPr algn="l" rtl="0" eaLnBrk="1" fontAlgn="base" hangingPunct="1">
        <a:spcBef>
          <a:spcPct val="0"/>
        </a:spcBef>
        <a:spcAft>
          <a:spcPct val="0"/>
        </a:spcAft>
        <a:defRPr sz="3000">
          <a:solidFill>
            <a:schemeClr val="tx1"/>
          </a:solidFill>
          <a:latin typeface="HelveticaNeueLT Std" panose="020B0604020202020204" pitchFamily="34" charset="0"/>
          <a:ea typeface="HelveticaNeueLT Std" panose="020B0604020202020204" pitchFamily="34" charset="0"/>
          <a:cs typeface="HelveticaNeueLT Std" panose="020B0604020202020204" pitchFamily="34" charset="0"/>
        </a:defRPr>
      </a:lvl3pPr>
      <a:lvl4pPr algn="l" rtl="0" eaLnBrk="1" fontAlgn="base" hangingPunct="1">
        <a:spcBef>
          <a:spcPct val="0"/>
        </a:spcBef>
        <a:spcAft>
          <a:spcPct val="0"/>
        </a:spcAft>
        <a:defRPr sz="3000">
          <a:solidFill>
            <a:schemeClr val="tx1"/>
          </a:solidFill>
          <a:latin typeface="HelveticaNeueLT Std" panose="020B0604020202020204" pitchFamily="34" charset="0"/>
          <a:ea typeface="HelveticaNeueLT Std" panose="020B0604020202020204" pitchFamily="34" charset="0"/>
          <a:cs typeface="HelveticaNeueLT Std" panose="020B0604020202020204" pitchFamily="34" charset="0"/>
        </a:defRPr>
      </a:lvl4pPr>
      <a:lvl5pPr algn="l" rtl="0" eaLnBrk="1" fontAlgn="base" hangingPunct="1">
        <a:spcBef>
          <a:spcPct val="0"/>
        </a:spcBef>
        <a:spcAft>
          <a:spcPct val="0"/>
        </a:spcAft>
        <a:defRPr sz="3000">
          <a:solidFill>
            <a:schemeClr val="tx1"/>
          </a:solidFill>
          <a:latin typeface="HelveticaNeueLT Std" panose="020B0604020202020204" pitchFamily="34" charset="0"/>
          <a:ea typeface="HelveticaNeueLT Std" panose="020B0604020202020204" pitchFamily="34" charset="0"/>
          <a:cs typeface="HelveticaNeueLT Std" panose="020B0604020202020204" pitchFamily="34" charset="0"/>
        </a:defRPr>
      </a:lvl5pPr>
      <a:lvl6pPr marL="342900" algn="l" rtl="0" eaLnBrk="1" fontAlgn="base" hangingPunct="1">
        <a:spcBef>
          <a:spcPct val="0"/>
        </a:spcBef>
        <a:spcAft>
          <a:spcPct val="0"/>
        </a:spcAft>
        <a:defRPr sz="3000">
          <a:solidFill>
            <a:schemeClr val="tx1"/>
          </a:solidFill>
          <a:latin typeface="HelveticaNeueLT Std" panose="020B0604020202020204" pitchFamily="34" charset="0"/>
          <a:ea typeface="HelveticaNeueLT Std" panose="020B0604020202020204" pitchFamily="34" charset="0"/>
          <a:cs typeface="HelveticaNeueLT Std" panose="020B0604020202020204" pitchFamily="34" charset="0"/>
        </a:defRPr>
      </a:lvl6pPr>
      <a:lvl7pPr marL="685800" algn="l" rtl="0" eaLnBrk="1" fontAlgn="base" hangingPunct="1">
        <a:spcBef>
          <a:spcPct val="0"/>
        </a:spcBef>
        <a:spcAft>
          <a:spcPct val="0"/>
        </a:spcAft>
        <a:defRPr sz="3000">
          <a:solidFill>
            <a:schemeClr val="tx1"/>
          </a:solidFill>
          <a:latin typeface="HelveticaNeueLT Std" panose="020B0604020202020204" pitchFamily="34" charset="0"/>
          <a:ea typeface="HelveticaNeueLT Std" panose="020B0604020202020204" pitchFamily="34" charset="0"/>
          <a:cs typeface="HelveticaNeueLT Std" panose="020B0604020202020204" pitchFamily="34" charset="0"/>
        </a:defRPr>
      </a:lvl7pPr>
      <a:lvl8pPr marL="1028700" algn="l" rtl="0" eaLnBrk="1" fontAlgn="base" hangingPunct="1">
        <a:spcBef>
          <a:spcPct val="0"/>
        </a:spcBef>
        <a:spcAft>
          <a:spcPct val="0"/>
        </a:spcAft>
        <a:defRPr sz="3000">
          <a:solidFill>
            <a:schemeClr val="tx1"/>
          </a:solidFill>
          <a:latin typeface="HelveticaNeueLT Std" panose="020B0604020202020204" pitchFamily="34" charset="0"/>
          <a:ea typeface="HelveticaNeueLT Std" panose="020B0604020202020204" pitchFamily="34" charset="0"/>
          <a:cs typeface="HelveticaNeueLT Std" panose="020B0604020202020204" pitchFamily="34" charset="0"/>
        </a:defRPr>
      </a:lvl8pPr>
      <a:lvl9pPr marL="1371600" algn="l" rtl="0" eaLnBrk="1" fontAlgn="base" hangingPunct="1">
        <a:spcBef>
          <a:spcPct val="0"/>
        </a:spcBef>
        <a:spcAft>
          <a:spcPct val="0"/>
        </a:spcAft>
        <a:defRPr sz="3000">
          <a:solidFill>
            <a:schemeClr val="tx1"/>
          </a:solidFill>
          <a:latin typeface="HelveticaNeueLT Std" panose="020B0604020202020204" pitchFamily="34" charset="0"/>
          <a:ea typeface="HelveticaNeueLT Std" panose="020B0604020202020204" pitchFamily="34" charset="0"/>
          <a:cs typeface="HelveticaNeueLT Std" panose="020B0604020202020204" pitchFamily="34" charset="0"/>
        </a:defRPr>
      </a:lvl9pPr>
    </p:titleStyle>
    <p:bodyStyle>
      <a:lvl1pPr marL="257175" indent="-257175" algn="l" rtl="0" eaLnBrk="1" fontAlgn="base" hangingPunct="1">
        <a:spcBef>
          <a:spcPct val="20000"/>
        </a:spcBef>
        <a:spcAft>
          <a:spcPct val="0"/>
        </a:spcAft>
        <a:buFont typeface="Arial" panose="020B0604020202020204" pitchFamily="34" charset="0"/>
        <a:buChar char="•"/>
        <a:defRPr sz="2100" kern="1200">
          <a:solidFill>
            <a:srgbClr val="565A5C"/>
          </a:solidFill>
          <a:latin typeface="HelveticaNeueLT Std"/>
          <a:ea typeface="HelveticaNeueLT Std" panose="020B0604020202020204" pitchFamily="34" charset="0"/>
          <a:cs typeface="HelveticaNeueLT Std"/>
        </a:defRPr>
      </a:lvl1pPr>
      <a:lvl2pPr marL="557213" indent="-214313" algn="l" rtl="0" eaLnBrk="1" fontAlgn="base" hangingPunct="1">
        <a:spcBef>
          <a:spcPct val="20000"/>
        </a:spcBef>
        <a:spcAft>
          <a:spcPct val="0"/>
        </a:spcAft>
        <a:buFont typeface="Arial" panose="020B0604020202020204" pitchFamily="34" charset="0"/>
        <a:buChar char="–"/>
        <a:defRPr sz="1900" kern="1200">
          <a:solidFill>
            <a:srgbClr val="565A5C"/>
          </a:solidFill>
          <a:latin typeface="HelveticaNeueLT Std"/>
          <a:ea typeface="HelveticaNeueLT Std" panose="020B0604020202020204" pitchFamily="34" charset="0"/>
          <a:cs typeface="HelveticaNeueLT Std"/>
        </a:defRPr>
      </a:lvl2pPr>
      <a:lvl3pPr marL="857250" indent="-171450" algn="l" rtl="0" eaLnBrk="1" fontAlgn="base" hangingPunct="1">
        <a:spcBef>
          <a:spcPct val="20000"/>
        </a:spcBef>
        <a:spcAft>
          <a:spcPct val="0"/>
        </a:spcAft>
        <a:buFont typeface="Arial" panose="020B0604020202020204" pitchFamily="34" charset="0"/>
        <a:buChar char="•"/>
        <a:defRPr i="1" kern="1200">
          <a:solidFill>
            <a:srgbClr val="565A5C"/>
          </a:solidFill>
          <a:latin typeface="HelveticaNeueLT Std"/>
          <a:ea typeface="HelveticaNeueLT Std" panose="020B0604020202020204" pitchFamily="34" charset="0"/>
          <a:cs typeface="HelveticaNeueLT Std"/>
        </a:defRPr>
      </a:lvl3pPr>
      <a:lvl4pPr marL="1200150" indent="-171450" algn="l" rtl="0" eaLnBrk="1" fontAlgn="base" hangingPunct="1">
        <a:spcBef>
          <a:spcPct val="20000"/>
        </a:spcBef>
        <a:spcAft>
          <a:spcPct val="0"/>
        </a:spcAft>
        <a:buFont typeface="Arial" panose="020B0604020202020204" pitchFamily="34" charset="0"/>
        <a:buChar char="–"/>
        <a:defRPr sz="1500" kern="1200">
          <a:solidFill>
            <a:srgbClr val="565A5C"/>
          </a:solidFill>
          <a:latin typeface="HelveticaNeueLT Std"/>
          <a:ea typeface="HelveticaNeueLT Std" panose="020B0604020202020204" pitchFamily="34" charset="0"/>
          <a:cs typeface="HelveticaNeueLT Std"/>
        </a:defRPr>
      </a:lvl4pPr>
      <a:lvl5pPr marL="1543050" indent="-171450" algn="l" rtl="0" eaLnBrk="1" fontAlgn="base" hangingPunct="1">
        <a:spcBef>
          <a:spcPct val="20000"/>
        </a:spcBef>
        <a:spcAft>
          <a:spcPct val="0"/>
        </a:spcAft>
        <a:buFont typeface="Arial" panose="020B0604020202020204" pitchFamily="34" charset="0"/>
        <a:buChar char="»"/>
        <a:defRPr sz="1500" kern="1200">
          <a:solidFill>
            <a:srgbClr val="565A5C"/>
          </a:solidFill>
          <a:latin typeface="HelveticaNeueLT Std"/>
          <a:ea typeface="HelveticaNeueLT Std" panose="020B0604020202020204" pitchFamily="34" charset="0"/>
          <a:cs typeface="HelveticaNeueLT Std"/>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12.xml"/><Relationship Id="rId5" Type="http://schemas.openxmlformats.org/officeDocument/2006/relationships/image" Target="../media/image9.pn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hyperlink" Target="https://github.com/rquresh/HarmsVisualization" TargetMode="External"/><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le 1">
            <a:extLst>
              <a:ext uri="{FF2B5EF4-FFF2-40B4-BE49-F238E27FC236}">
                <a16:creationId xmlns:a16="http://schemas.microsoft.com/office/drawing/2014/main" id="{25CCC252-478F-8B4E-A246-66B9B76BD612}"/>
              </a:ext>
            </a:extLst>
          </p:cNvPr>
          <p:cNvSpPr>
            <a:spLocks noGrp="1" noChangeArrowheads="1"/>
          </p:cNvSpPr>
          <p:nvPr>
            <p:ph type="ctrTitle"/>
          </p:nvPr>
        </p:nvSpPr>
        <p:spPr>
          <a:xfrm>
            <a:off x="685800" y="912767"/>
            <a:ext cx="7772400" cy="1103313"/>
          </a:xfrm>
        </p:spPr>
        <p:txBody>
          <a:bodyPr/>
          <a:lstStyle/>
          <a:p>
            <a:pPr>
              <a:lnSpc>
                <a:spcPct val="90000"/>
              </a:lnSpc>
            </a:pPr>
            <a:r>
              <a:rPr lang="en-US" altLang="en-US" sz="4125" b="1" dirty="0">
                <a:solidFill>
                  <a:schemeClr val="bg2">
                    <a:lumMod val="50000"/>
                  </a:schemeClr>
                </a:solidFill>
                <a:latin typeface="Times New Roman"/>
                <a:ea typeface="+mj-ea"/>
                <a:cs typeface="Times New Roman"/>
              </a:rPr>
              <a:t>Data visualization approaches to presenting harms in clinical trials</a:t>
            </a:r>
          </a:p>
        </p:txBody>
      </p:sp>
      <p:sp>
        <p:nvSpPr>
          <p:cNvPr id="3" name="Subtitle 2">
            <a:extLst>
              <a:ext uri="{FF2B5EF4-FFF2-40B4-BE49-F238E27FC236}">
                <a16:creationId xmlns:a16="http://schemas.microsoft.com/office/drawing/2014/main" id="{2D1AAA2C-355B-DC4E-8FCC-8901EFB3136F}"/>
              </a:ext>
            </a:extLst>
          </p:cNvPr>
          <p:cNvSpPr>
            <a:spLocks noGrp="1"/>
          </p:cNvSpPr>
          <p:nvPr>
            <p:ph type="subTitle" idx="1"/>
          </p:nvPr>
        </p:nvSpPr>
        <p:spPr>
          <a:xfrm>
            <a:off x="1371600" y="2705600"/>
            <a:ext cx="6400800" cy="1761898"/>
          </a:xfrm>
        </p:spPr>
        <p:txBody>
          <a:bodyPr/>
          <a:lstStyle/>
          <a:p>
            <a:pPr>
              <a:defRPr/>
            </a:pPr>
            <a:r>
              <a:rPr lang="en-US" sz="2000" dirty="0">
                <a:solidFill>
                  <a:schemeClr val="tx1">
                    <a:lumMod val="65000"/>
                    <a:lumOff val="35000"/>
                  </a:schemeClr>
                </a:solidFill>
                <a:latin typeface="+mj-lt"/>
              </a:rPr>
              <a:t>Riaz Qureshi, PhD, MSc</a:t>
            </a:r>
          </a:p>
          <a:p>
            <a:pPr>
              <a:defRPr/>
            </a:pPr>
            <a:r>
              <a:rPr lang="en-US" sz="2000" dirty="0">
                <a:solidFill>
                  <a:schemeClr val="tx1">
                    <a:lumMod val="65000"/>
                    <a:lumOff val="35000"/>
                  </a:schemeClr>
                </a:solidFill>
                <a:latin typeface="+mj-lt"/>
              </a:rPr>
              <a:t>Assistant Professor</a:t>
            </a:r>
          </a:p>
          <a:p>
            <a:pPr>
              <a:defRPr/>
            </a:pPr>
            <a:r>
              <a:rPr lang="en-US" sz="2000" dirty="0">
                <a:solidFill>
                  <a:schemeClr val="tx1">
                    <a:lumMod val="65000"/>
                    <a:lumOff val="35000"/>
                  </a:schemeClr>
                </a:solidFill>
                <a:latin typeface="+mj-lt"/>
              </a:rPr>
              <a:t>Dept. of Ophthalmology</a:t>
            </a:r>
          </a:p>
          <a:p>
            <a:pPr>
              <a:defRPr/>
            </a:pPr>
            <a:r>
              <a:rPr lang="en-US" sz="2000" dirty="0">
                <a:solidFill>
                  <a:schemeClr val="tx1">
                    <a:lumMod val="65000"/>
                    <a:lumOff val="35000"/>
                  </a:schemeClr>
                </a:solidFill>
                <a:latin typeface="+mj-lt"/>
              </a:rPr>
              <a:t>University of Colorado Anschutz Medical Campus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B9A610-A14C-4763-8601-4339CEF623AB}"/>
              </a:ext>
            </a:extLst>
          </p:cNvPr>
          <p:cNvSpPr>
            <a:spLocks noGrp="1"/>
          </p:cNvSpPr>
          <p:nvPr>
            <p:ph type="title"/>
          </p:nvPr>
        </p:nvSpPr>
        <p:spPr/>
        <p:txBody>
          <a:bodyPr/>
          <a:lstStyle/>
          <a:p>
            <a:r>
              <a:rPr lang="en-CA" dirty="0">
                <a:solidFill>
                  <a:schemeClr val="bg2">
                    <a:lumMod val="50000"/>
                  </a:schemeClr>
                </a:solidFill>
              </a:rPr>
              <a:t>Volcano </a:t>
            </a:r>
            <a:br>
              <a:rPr lang="en-CA" dirty="0">
                <a:solidFill>
                  <a:schemeClr val="bg2">
                    <a:lumMod val="50000"/>
                  </a:schemeClr>
                </a:solidFill>
              </a:rPr>
            </a:br>
            <a:r>
              <a:rPr lang="en-CA" dirty="0">
                <a:solidFill>
                  <a:schemeClr val="bg2">
                    <a:lumMod val="50000"/>
                  </a:schemeClr>
                </a:solidFill>
              </a:rPr>
              <a:t>plot</a:t>
            </a:r>
          </a:p>
        </p:txBody>
      </p:sp>
      <p:grpSp>
        <p:nvGrpSpPr>
          <p:cNvPr id="3" name="Group 2">
            <a:extLst>
              <a:ext uri="{FF2B5EF4-FFF2-40B4-BE49-F238E27FC236}">
                <a16:creationId xmlns:a16="http://schemas.microsoft.com/office/drawing/2014/main" id="{C58A117E-8D17-4C75-AA1F-12D872C308D2}"/>
              </a:ext>
            </a:extLst>
          </p:cNvPr>
          <p:cNvGrpSpPr/>
          <p:nvPr/>
        </p:nvGrpSpPr>
        <p:grpSpPr>
          <a:xfrm>
            <a:off x="3206931" y="420567"/>
            <a:ext cx="5778596" cy="3851153"/>
            <a:chOff x="3140766" y="238539"/>
            <a:chExt cx="8981375" cy="5924107"/>
          </a:xfrm>
        </p:grpSpPr>
        <p:pic>
          <p:nvPicPr>
            <p:cNvPr id="6" name="Picture 5" descr="Chart, scatter chart, bubble chart&#10;&#10;Description automatically generated">
              <a:extLst>
                <a:ext uri="{FF2B5EF4-FFF2-40B4-BE49-F238E27FC236}">
                  <a16:creationId xmlns:a16="http://schemas.microsoft.com/office/drawing/2014/main" id="{172480A2-2368-46B8-8382-5230B53C7638}"/>
                </a:ext>
              </a:extLst>
            </p:cNvPr>
            <p:cNvPicPr>
              <a:picLocks noChangeAspect="1"/>
            </p:cNvPicPr>
            <p:nvPr/>
          </p:nvPicPr>
          <p:blipFill>
            <a:blip r:embed="rId3"/>
            <a:stretch>
              <a:fillRect/>
            </a:stretch>
          </p:blipFill>
          <p:spPr>
            <a:xfrm>
              <a:off x="3140766" y="238539"/>
              <a:ext cx="8908102" cy="5924107"/>
            </a:xfrm>
            <a:prstGeom prst="rect">
              <a:avLst/>
            </a:prstGeom>
          </p:spPr>
        </p:pic>
        <p:sp>
          <p:nvSpPr>
            <p:cNvPr id="7" name="TextBox 6">
              <a:extLst>
                <a:ext uri="{FF2B5EF4-FFF2-40B4-BE49-F238E27FC236}">
                  <a16:creationId xmlns:a16="http://schemas.microsoft.com/office/drawing/2014/main" id="{B75C4B06-880C-4745-BFD7-34F82410B195}"/>
                </a:ext>
              </a:extLst>
            </p:cNvPr>
            <p:cNvSpPr txBox="1"/>
            <p:nvPr/>
          </p:nvSpPr>
          <p:spPr>
            <a:xfrm>
              <a:off x="11274518" y="3187147"/>
              <a:ext cx="847623" cy="313609"/>
            </a:xfrm>
            <a:prstGeom prst="rect">
              <a:avLst/>
            </a:prstGeom>
          </p:spPr>
          <p:txBody>
            <a:bodyPr vert="horz" wrap="none" rtlCol="0">
              <a:spAutoFit/>
            </a:bodyPr>
            <a:lstStyle/>
            <a:p>
              <a:pPr algn="ctr"/>
              <a:r>
                <a:rPr lang="en-CA" sz="900" dirty="0"/>
                <a:t>P = 0.05</a:t>
              </a:r>
            </a:p>
          </p:txBody>
        </p:sp>
      </p:grpSp>
      <p:sp>
        <p:nvSpPr>
          <p:cNvPr id="8" name="Text Placeholder 2">
            <a:extLst>
              <a:ext uri="{FF2B5EF4-FFF2-40B4-BE49-F238E27FC236}">
                <a16:creationId xmlns:a16="http://schemas.microsoft.com/office/drawing/2014/main" id="{237FCBB8-C838-477C-B5A6-16BE8B64A496}"/>
              </a:ext>
            </a:extLst>
          </p:cNvPr>
          <p:cNvSpPr>
            <a:spLocks noGrp="1"/>
          </p:cNvSpPr>
          <p:nvPr>
            <p:ph type="body" sz="quarter" idx="10"/>
          </p:nvPr>
        </p:nvSpPr>
        <p:spPr>
          <a:xfrm>
            <a:off x="101113" y="1537228"/>
            <a:ext cx="2877217" cy="2492829"/>
          </a:xfrm>
        </p:spPr>
        <p:txBody>
          <a:bodyPr/>
          <a:lstStyle/>
          <a:p>
            <a:pPr marL="348853" indent="-342900">
              <a:spcAft>
                <a:spcPts val="1800"/>
              </a:spcAft>
              <a:buFont typeface="Wingdings" panose="05000000000000000000" pitchFamily="2" charset="2"/>
              <a:buChar char="Ø"/>
            </a:pPr>
            <a:r>
              <a:rPr lang="en-CA" sz="2100" b="1" dirty="0">
                <a:latin typeface="+mn-lt"/>
                <a:cs typeface="Arial" panose="020B0604020202020204" pitchFamily="34" charset="0"/>
              </a:rPr>
              <a:t>Preferred terms</a:t>
            </a:r>
          </a:p>
          <a:p>
            <a:pPr marL="609600" indent="-267891">
              <a:spcAft>
                <a:spcPts val="1800"/>
              </a:spcAft>
              <a:buFont typeface="Arial" panose="020B0604020202020204" pitchFamily="34" charset="0"/>
              <a:buChar char="•"/>
            </a:pPr>
            <a:r>
              <a:rPr lang="en-CA" sz="2100" dirty="0">
                <a:latin typeface="+mn-lt"/>
                <a:cs typeface="Arial" panose="020B0604020202020204" pitchFamily="34" charset="0"/>
              </a:rPr>
              <a:t>Effect measure (Risk Difference)</a:t>
            </a:r>
          </a:p>
          <a:p>
            <a:pPr marL="609600" indent="-267891">
              <a:spcAft>
                <a:spcPts val="1800"/>
              </a:spcAft>
              <a:buFont typeface="Arial" panose="020B0604020202020204" pitchFamily="34" charset="0"/>
              <a:buChar char="•"/>
            </a:pPr>
            <a:r>
              <a:rPr lang="en-CA" sz="2100" dirty="0">
                <a:latin typeface="+mn-lt"/>
                <a:cs typeface="Arial" panose="020B0604020202020204" pitchFamily="34" charset="0"/>
              </a:rPr>
              <a:t>P-value</a:t>
            </a:r>
          </a:p>
          <a:p>
            <a:pPr marL="609600" indent="-267891">
              <a:spcAft>
                <a:spcPts val="1800"/>
              </a:spcAft>
              <a:buFont typeface="Arial" panose="020B0604020202020204" pitchFamily="34" charset="0"/>
              <a:buChar char="•"/>
            </a:pPr>
            <a:r>
              <a:rPr lang="en-CA" sz="2100" dirty="0">
                <a:latin typeface="+mn-lt"/>
                <a:cs typeface="Arial" panose="020B0604020202020204" pitchFamily="34" charset="0"/>
              </a:rPr>
              <a:t>Absolute count overall</a:t>
            </a:r>
            <a:endParaRPr lang="en-CA" sz="1950" dirty="0">
              <a:cs typeface="Arial" panose="020B0604020202020204" pitchFamily="34" charset="0"/>
            </a:endParaRPr>
          </a:p>
        </p:txBody>
      </p:sp>
      <p:sp>
        <p:nvSpPr>
          <p:cNvPr id="9" name="TextBox 8">
            <a:extLst>
              <a:ext uri="{FF2B5EF4-FFF2-40B4-BE49-F238E27FC236}">
                <a16:creationId xmlns:a16="http://schemas.microsoft.com/office/drawing/2014/main" id="{69CABC33-DAB7-DC1E-699E-E71183021C77}"/>
              </a:ext>
            </a:extLst>
          </p:cNvPr>
          <p:cNvSpPr txBox="1"/>
          <p:nvPr/>
        </p:nvSpPr>
        <p:spPr>
          <a:xfrm>
            <a:off x="8807117" y="4835723"/>
            <a:ext cx="336884" cy="307777"/>
          </a:xfrm>
          <a:prstGeom prst="rect">
            <a:avLst/>
          </a:prstGeom>
          <a:noFill/>
        </p:spPr>
        <p:txBody>
          <a:bodyPr wrap="square" rtlCol="0">
            <a:spAutoFit/>
          </a:bodyPr>
          <a:lstStyle/>
          <a:p>
            <a:pPr algn="ctr"/>
            <a:fld id="{A41F1F65-0BDD-4542-A9FC-E0796988BFB0}" type="slidenum">
              <a:rPr lang="en-CA" sz="1400" b="1" smtClean="0">
                <a:solidFill>
                  <a:schemeClr val="bg1"/>
                </a:solidFill>
              </a:rPr>
              <a:pPr algn="ctr"/>
              <a:t>10</a:t>
            </a:fld>
            <a:endParaRPr lang="en-CA" sz="1400" b="1" dirty="0">
              <a:solidFill>
                <a:schemeClr val="bg1"/>
              </a:solidFill>
            </a:endParaRPr>
          </a:p>
        </p:txBody>
      </p:sp>
    </p:spTree>
    <p:extLst>
      <p:ext uri="{BB962C8B-B14F-4D97-AF65-F5344CB8AC3E}">
        <p14:creationId xmlns:p14="http://schemas.microsoft.com/office/powerpoint/2010/main" val="3470281644"/>
      </p:ext>
    </p:extLst>
  </p:cSld>
  <p:clrMapOvr>
    <a:masterClrMapping/>
  </p:clrMapOvr>
  <mc:AlternateContent xmlns:mc="http://schemas.openxmlformats.org/markup-compatibility/2006" xmlns:p14="http://schemas.microsoft.com/office/powerpoint/2010/main">
    <mc:Choice Requires="p14">
      <p:transition spd="slow" p14:dur="2000" advTm="89745"/>
    </mc:Choice>
    <mc:Fallback xmlns="">
      <p:transition spd="slow" advTm="89745"/>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B9A610-A14C-4763-8601-4339CEF623AB}"/>
              </a:ext>
            </a:extLst>
          </p:cNvPr>
          <p:cNvSpPr>
            <a:spLocks noGrp="1"/>
          </p:cNvSpPr>
          <p:nvPr>
            <p:ph type="title"/>
          </p:nvPr>
        </p:nvSpPr>
        <p:spPr>
          <a:xfrm>
            <a:off x="357407" y="105073"/>
            <a:ext cx="3146741" cy="817324"/>
          </a:xfrm>
        </p:spPr>
        <p:txBody>
          <a:bodyPr/>
          <a:lstStyle/>
          <a:p>
            <a:r>
              <a:rPr lang="en-CA" dirty="0">
                <a:solidFill>
                  <a:schemeClr val="bg2">
                    <a:lumMod val="50000"/>
                  </a:schemeClr>
                </a:solidFill>
              </a:rPr>
              <a:t>Heatmap</a:t>
            </a:r>
          </a:p>
        </p:txBody>
      </p:sp>
      <p:sp>
        <p:nvSpPr>
          <p:cNvPr id="7" name="Text Placeholder 2">
            <a:extLst>
              <a:ext uri="{FF2B5EF4-FFF2-40B4-BE49-F238E27FC236}">
                <a16:creationId xmlns:a16="http://schemas.microsoft.com/office/drawing/2014/main" id="{FE5C4101-512D-43F7-824C-CC7DC4B69873}"/>
              </a:ext>
            </a:extLst>
          </p:cNvPr>
          <p:cNvSpPr>
            <a:spLocks noGrp="1"/>
          </p:cNvSpPr>
          <p:nvPr>
            <p:ph type="body" sz="quarter" idx="10"/>
          </p:nvPr>
        </p:nvSpPr>
        <p:spPr>
          <a:xfrm>
            <a:off x="210261" y="1062928"/>
            <a:ext cx="4063318" cy="3613382"/>
          </a:xfrm>
        </p:spPr>
        <p:txBody>
          <a:bodyPr/>
          <a:lstStyle/>
          <a:p>
            <a:pPr marL="348853" indent="-342900">
              <a:spcAft>
                <a:spcPts val="1800"/>
              </a:spcAft>
              <a:buFont typeface="Wingdings" panose="05000000000000000000" pitchFamily="2" charset="2"/>
              <a:buChar char="Ø"/>
            </a:pPr>
            <a:r>
              <a:rPr lang="en-CA" sz="2100" b="1" dirty="0">
                <a:latin typeface="+mn-lt"/>
                <a:cs typeface="Arial" panose="020B0604020202020204" pitchFamily="34" charset="0"/>
              </a:rPr>
              <a:t>Subsets of harms</a:t>
            </a:r>
            <a:endParaRPr lang="en-CA" sz="1950" dirty="0">
              <a:cs typeface="Arial" panose="020B0604020202020204" pitchFamily="34" charset="0"/>
            </a:endParaRPr>
          </a:p>
          <a:p>
            <a:pPr marL="348853" indent="-342900">
              <a:spcAft>
                <a:spcPts val="1800"/>
              </a:spcAft>
              <a:buFont typeface="Wingdings" panose="05000000000000000000" pitchFamily="2" charset="2"/>
              <a:buChar char="Ø"/>
            </a:pPr>
            <a:r>
              <a:rPr lang="en-CA" sz="2100" b="1" dirty="0">
                <a:latin typeface="+mn-lt"/>
                <a:cs typeface="Arial" panose="020B0604020202020204" pitchFamily="34" charset="0"/>
              </a:rPr>
              <a:t>Preferred terms</a:t>
            </a:r>
          </a:p>
          <a:p>
            <a:pPr marL="609600" indent="-267891">
              <a:spcAft>
                <a:spcPts val="1800"/>
              </a:spcAft>
              <a:buFont typeface="Arial" panose="020B0604020202020204" pitchFamily="34" charset="0"/>
              <a:buChar char="•"/>
            </a:pPr>
            <a:r>
              <a:rPr lang="en-CA" sz="2100" dirty="0">
                <a:latin typeface="+mn-lt"/>
                <a:cs typeface="Arial" panose="020B0604020202020204" pitchFamily="34" charset="0"/>
              </a:rPr>
              <a:t>Effect measure (Standardized Risk Difference) </a:t>
            </a:r>
          </a:p>
          <a:p>
            <a:pPr marL="348853" indent="-342900">
              <a:spcAft>
                <a:spcPts val="1800"/>
              </a:spcAft>
              <a:buFont typeface="Wingdings" panose="05000000000000000000" pitchFamily="2" charset="2"/>
              <a:buChar char="Ø"/>
            </a:pPr>
            <a:r>
              <a:rPr lang="en-CA" sz="2100" b="1" dirty="0">
                <a:latin typeface="+mn-lt"/>
                <a:cs typeface="Arial" panose="020B0604020202020204" pitchFamily="34" charset="0"/>
              </a:rPr>
              <a:t>Higher-order terms</a:t>
            </a:r>
          </a:p>
          <a:p>
            <a:pPr marL="609600" indent="-277416">
              <a:spcAft>
                <a:spcPts val="1800"/>
              </a:spcAft>
              <a:buFont typeface="Arial" panose="020B0604020202020204" pitchFamily="34" charset="0"/>
              <a:buChar char="•"/>
            </a:pPr>
            <a:r>
              <a:rPr lang="en-CA" sz="2100" dirty="0">
                <a:latin typeface="+mn-lt"/>
                <a:cs typeface="Arial" panose="020B0604020202020204" pitchFamily="34" charset="0"/>
              </a:rPr>
              <a:t>Absolute count for gabapentin </a:t>
            </a:r>
          </a:p>
        </p:txBody>
      </p:sp>
      <p:pic>
        <p:nvPicPr>
          <p:cNvPr id="8" name="Picture 7" descr="Chart&#10;&#10;Description automatically generated">
            <a:extLst>
              <a:ext uri="{FF2B5EF4-FFF2-40B4-BE49-F238E27FC236}">
                <a16:creationId xmlns:a16="http://schemas.microsoft.com/office/drawing/2014/main" id="{BC52A34C-1EAF-4CD0-9C7E-C1AF9D9B9AFD}"/>
              </a:ext>
            </a:extLst>
          </p:cNvPr>
          <p:cNvPicPr>
            <a:picLocks noChangeAspect="1"/>
          </p:cNvPicPr>
          <p:nvPr/>
        </p:nvPicPr>
        <p:blipFill>
          <a:blip r:embed="rId3"/>
          <a:stretch>
            <a:fillRect/>
          </a:stretch>
        </p:blipFill>
        <p:spPr>
          <a:xfrm>
            <a:off x="4870422" y="78662"/>
            <a:ext cx="3916171" cy="4431290"/>
          </a:xfrm>
          <a:prstGeom prst="rect">
            <a:avLst/>
          </a:prstGeom>
        </p:spPr>
      </p:pic>
      <p:sp>
        <p:nvSpPr>
          <p:cNvPr id="6" name="TextBox 5">
            <a:extLst>
              <a:ext uri="{FF2B5EF4-FFF2-40B4-BE49-F238E27FC236}">
                <a16:creationId xmlns:a16="http://schemas.microsoft.com/office/drawing/2014/main" id="{82A9B2D2-A4A8-C008-D0A0-9C4149B9F87E}"/>
              </a:ext>
            </a:extLst>
          </p:cNvPr>
          <p:cNvSpPr txBox="1"/>
          <p:nvPr/>
        </p:nvSpPr>
        <p:spPr>
          <a:xfrm>
            <a:off x="8724614" y="4835723"/>
            <a:ext cx="419387" cy="307777"/>
          </a:xfrm>
          <a:prstGeom prst="rect">
            <a:avLst/>
          </a:prstGeom>
          <a:noFill/>
        </p:spPr>
        <p:txBody>
          <a:bodyPr wrap="square" rtlCol="0">
            <a:spAutoFit/>
          </a:bodyPr>
          <a:lstStyle/>
          <a:p>
            <a:pPr algn="ctr"/>
            <a:fld id="{A41F1F65-0BDD-4542-A9FC-E0796988BFB0}" type="slidenum">
              <a:rPr lang="en-CA" sz="1400" b="1" smtClean="0">
                <a:solidFill>
                  <a:schemeClr val="bg1"/>
                </a:solidFill>
              </a:rPr>
              <a:pPr algn="ctr"/>
              <a:t>11</a:t>
            </a:fld>
            <a:endParaRPr lang="en-CA" sz="1400" b="1" dirty="0">
              <a:solidFill>
                <a:schemeClr val="bg1"/>
              </a:solidFill>
            </a:endParaRPr>
          </a:p>
        </p:txBody>
      </p:sp>
    </p:spTree>
    <p:extLst>
      <p:ext uri="{BB962C8B-B14F-4D97-AF65-F5344CB8AC3E}">
        <p14:creationId xmlns:p14="http://schemas.microsoft.com/office/powerpoint/2010/main" val="4247462954"/>
      </p:ext>
    </p:extLst>
  </p:cSld>
  <p:clrMapOvr>
    <a:masterClrMapping/>
  </p:clrMapOvr>
  <mc:AlternateContent xmlns:mc="http://schemas.openxmlformats.org/markup-compatibility/2006" xmlns:p14="http://schemas.microsoft.com/office/powerpoint/2010/main">
    <mc:Choice Requires="p14">
      <p:transition spd="slow" p14:dur="2000" advTm="89745"/>
    </mc:Choice>
    <mc:Fallback xmlns="">
      <p:transition spd="slow" advTm="89745"/>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B9A610-A14C-4763-8601-4339CEF623AB}"/>
              </a:ext>
            </a:extLst>
          </p:cNvPr>
          <p:cNvSpPr>
            <a:spLocks noGrp="1"/>
          </p:cNvSpPr>
          <p:nvPr>
            <p:ph type="title"/>
          </p:nvPr>
        </p:nvSpPr>
        <p:spPr>
          <a:xfrm>
            <a:off x="355756" y="82703"/>
            <a:ext cx="8432488" cy="857250"/>
          </a:xfrm>
        </p:spPr>
        <p:txBody>
          <a:bodyPr/>
          <a:lstStyle/>
          <a:p>
            <a:r>
              <a:rPr lang="en-CA" dirty="0">
                <a:solidFill>
                  <a:schemeClr val="bg2">
                    <a:lumMod val="50000"/>
                  </a:schemeClr>
                </a:solidFill>
              </a:rPr>
              <a:t>Heatmap alternate (</a:t>
            </a:r>
            <a:r>
              <a:rPr lang="en-CA" dirty="0" err="1">
                <a:solidFill>
                  <a:schemeClr val="bg2">
                    <a:lumMod val="50000"/>
                  </a:schemeClr>
                </a:solidFill>
              </a:rPr>
              <a:t>Treemap</a:t>
            </a:r>
            <a:r>
              <a:rPr lang="en-CA" dirty="0">
                <a:solidFill>
                  <a:schemeClr val="bg2">
                    <a:lumMod val="50000"/>
                  </a:schemeClr>
                </a:solidFill>
              </a:rPr>
              <a:t>)</a:t>
            </a:r>
          </a:p>
        </p:txBody>
      </p:sp>
      <p:pic>
        <p:nvPicPr>
          <p:cNvPr id="6" name="Picture 5" descr="Chart, treemap chart&#10;&#10;Description automatically generated">
            <a:extLst>
              <a:ext uri="{FF2B5EF4-FFF2-40B4-BE49-F238E27FC236}">
                <a16:creationId xmlns:a16="http://schemas.microsoft.com/office/drawing/2014/main" id="{9A491514-0D98-4B36-A1CD-C371C1E3CFC1}"/>
              </a:ext>
            </a:extLst>
          </p:cNvPr>
          <p:cNvPicPr>
            <a:picLocks noChangeAspect="1"/>
          </p:cNvPicPr>
          <p:nvPr/>
        </p:nvPicPr>
        <p:blipFill>
          <a:blip r:embed="rId3"/>
          <a:stretch>
            <a:fillRect/>
          </a:stretch>
        </p:blipFill>
        <p:spPr>
          <a:xfrm>
            <a:off x="3069771" y="1090659"/>
            <a:ext cx="6031665" cy="3027271"/>
          </a:xfrm>
          <a:prstGeom prst="rect">
            <a:avLst/>
          </a:prstGeom>
        </p:spPr>
      </p:pic>
      <p:sp>
        <p:nvSpPr>
          <p:cNvPr id="7" name="Text Placeholder 2">
            <a:extLst>
              <a:ext uri="{FF2B5EF4-FFF2-40B4-BE49-F238E27FC236}">
                <a16:creationId xmlns:a16="http://schemas.microsoft.com/office/drawing/2014/main" id="{7D970772-597D-46E7-B7E6-1751FC2D4285}"/>
              </a:ext>
            </a:extLst>
          </p:cNvPr>
          <p:cNvSpPr>
            <a:spLocks noGrp="1"/>
          </p:cNvSpPr>
          <p:nvPr>
            <p:ph type="body" sz="quarter" idx="10"/>
          </p:nvPr>
        </p:nvSpPr>
        <p:spPr>
          <a:xfrm>
            <a:off x="115461" y="1137207"/>
            <a:ext cx="2862870" cy="3216336"/>
          </a:xfrm>
        </p:spPr>
        <p:txBody>
          <a:bodyPr/>
          <a:lstStyle/>
          <a:p>
            <a:pPr marL="348853" indent="-342900">
              <a:spcAft>
                <a:spcPts val="1800"/>
              </a:spcAft>
              <a:buFont typeface="Wingdings" panose="05000000000000000000" pitchFamily="2" charset="2"/>
              <a:buChar char="Ø"/>
            </a:pPr>
            <a:r>
              <a:rPr lang="en-CA" sz="2100" b="1" dirty="0">
                <a:latin typeface="+mn-lt"/>
                <a:cs typeface="Arial" panose="020B0604020202020204" pitchFamily="34" charset="0"/>
              </a:rPr>
              <a:t>Preferred terms</a:t>
            </a:r>
          </a:p>
          <a:p>
            <a:pPr marL="609600" indent="-277416">
              <a:spcAft>
                <a:spcPts val="1800"/>
              </a:spcAft>
              <a:buFont typeface="Arial" panose="020B0604020202020204" pitchFamily="34" charset="0"/>
              <a:buChar char="•"/>
            </a:pPr>
            <a:r>
              <a:rPr lang="en-CA" sz="2100" dirty="0">
                <a:latin typeface="+mn-lt"/>
                <a:cs typeface="Arial" panose="020B0604020202020204" pitchFamily="34" charset="0"/>
              </a:rPr>
              <a:t>Effect measure (Standardized Risk Difference) </a:t>
            </a:r>
          </a:p>
          <a:p>
            <a:pPr marL="348853" indent="-342900">
              <a:spcAft>
                <a:spcPts val="1800"/>
              </a:spcAft>
              <a:buFont typeface="Wingdings" panose="05000000000000000000" pitchFamily="2" charset="2"/>
              <a:buChar char="Ø"/>
            </a:pPr>
            <a:r>
              <a:rPr lang="en-CA" sz="2100" b="1" dirty="0">
                <a:latin typeface="+mn-lt"/>
                <a:cs typeface="Arial" panose="020B0604020202020204" pitchFamily="34" charset="0"/>
              </a:rPr>
              <a:t>Higher-order terms</a:t>
            </a:r>
          </a:p>
          <a:p>
            <a:pPr marL="609600" indent="-266700">
              <a:spcAft>
                <a:spcPts val="1800"/>
              </a:spcAft>
              <a:buFont typeface="Arial" panose="020B0604020202020204" pitchFamily="34" charset="0"/>
              <a:buChar char="•"/>
            </a:pPr>
            <a:r>
              <a:rPr lang="en-CA" sz="2100" dirty="0">
                <a:latin typeface="+mn-lt"/>
                <a:cs typeface="Arial" panose="020B0604020202020204" pitchFamily="34" charset="0"/>
              </a:rPr>
              <a:t>Absolute count for gabapentin </a:t>
            </a:r>
          </a:p>
        </p:txBody>
      </p:sp>
      <p:sp>
        <p:nvSpPr>
          <p:cNvPr id="9" name="TextBox 8">
            <a:extLst>
              <a:ext uri="{FF2B5EF4-FFF2-40B4-BE49-F238E27FC236}">
                <a16:creationId xmlns:a16="http://schemas.microsoft.com/office/drawing/2014/main" id="{77028984-8AED-6DEA-CB9C-2762DEEC908D}"/>
              </a:ext>
            </a:extLst>
          </p:cNvPr>
          <p:cNvSpPr txBox="1"/>
          <p:nvPr/>
        </p:nvSpPr>
        <p:spPr>
          <a:xfrm>
            <a:off x="8724614" y="4835723"/>
            <a:ext cx="419387" cy="307777"/>
          </a:xfrm>
          <a:prstGeom prst="rect">
            <a:avLst/>
          </a:prstGeom>
          <a:noFill/>
        </p:spPr>
        <p:txBody>
          <a:bodyPr wrap="square" rtlCol="0">
            <a:spAutoFit/>
          </a:bodyPr>
          <a:lstStyle/>
          <a:p>
            <a:pPr algn="ctr"/>
            <a:fld id="{A41F1F65-0BDD-4542-A9FC-E0796988BFB0}" type="slidenum">
              <a:rPr lang="en-CA" sz="1400" b="1" smtClean="0">
                <a:solidFill>
                  <a:schemeClr val="bg1"/>
                </a:solidFill>
              </a:rPr>
              <a:pPr algn="ctr"/>
              <a:t>12</a:t>
            </a:fld>
            <a:endParaRPr lang="en-CA" sz="1400" b="1" dirty="0">
              <a:solidFill>
                <a:schemeClr val="bg1"/>
              </a:solidFill>
            </a:endParaRPr>
          </a:p>
        </p:txBody>
      </p:sp>
    </p:spTree>
    <p:extLst>
      <p:ext uri="{BB962C8B-B14F-4D97-AF65-F5344CB8AC3E}">
        <p14:creationId xmlns:p14="http://schemas.microsoft.com/office/powerpoint/2010/main" val="617363762"/>
      </p:ext>
    </p:extLst>
  </p:cSld>
  <p:clrMapOvr>
    <a:masterClrMapping/>
  </p:clrMapOvr>
  <mc:AlternateContent xmlns:mc="http://schemas.openxmlformats.org/markup-compatibility/2006" xmlns:p14="http://schemas.microsoft.com/office/powerpoint/2010/main">
    <mc:Choice Requires="p14">
      <p:transition spd="slow" p14:dur="2000" advTm="89745"/>
    </mc:Choice>
    <mc:Fallback xmlns="">
      <p:transition spd="slow" advTm="89745"/>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B9A610-A14C-4763-8601-4339CEF623AB}"/>
              </a:ext>
            </a:extLst>
          </p:cNvPr>
          <p:cNvSpPr>
            <a:spLocks noGrp="1"/>
          </p:cNvSpPr>
          <p:nvPr>
            <p:ph type="title"/>
          </p:nvPr>
        </p:nvSpPr>
        <p:spPr>
          <a:xfrm>
            <a:off x="354104" y="279956"/>
            <a:ext cx="3447187" cy="799237"/>
          </a:xfrm>
        </p:spPr>
        <p:txBody>
          <a:bodyPr/>
          <a:lstStyle/>
          <a:p>
            <a:r>
              <a:rPr lang="en-CA" dirty="0">
                <a:solidFill>
                  <a:schemeClr val="bg2">
                    <a:lumMod val="50000"/>
                  </a:schemeClr>
                </a:solidFill>
              </a:rPr>
              <a:t>Tendril plot</a:t>
            </a:r>
          </a:p>
        </p:txBody>
      </p:sp>
      <p:pic>
        <p:nvPicPr>
          <p:cNvPr id="6" name="Picture 5" descr="Diagram&#10;&#10;Description automatically generated">
            <a:extLst>
              <a:ext uri="{FF2B5EF4-FFF2-40B4-BE49-F238E27FC236}">
                <a16:creationId xmlns:a16="http://schemas.microsoft.com/office/drawing/2014/main" id="{B29C9732-06C7-4FAE-B520-C6158B2A57C8}"/>
              </a:ext>
            </a:extLst>
          </p:cNvPr>
          <p:cNvPicPr>
            <a:picLocks noChangeAspect="1"/>
          </p:cNvPicPr>
          <p:nvPr/>
        </p:nvPicPr>
        <p:blipFill rotWithShape="1">
          <a:blip r:embed="rId3"/>
          <a:srcRect l="7551" r="9633"/>
          <a:stretch/>
        </p:blipFill>
        <p:spPr>
          <a:xfrm>
            <a:off x="3801292" y="73873"/>
            <a:ext cx="5093507" cy="4316849"/>
          </a:xfrm>
          <a:prstGeom prst="rect">
            <a:avLst/>
          </a:prstGeom>
        </p:spPr>
      </p:pic>
      <p:sp>
        <p:nvSpPr>
          <p:cNvPr id="7" name="Text Placeholder 2">
            <a:extLst>
              <a:ext uri="{FF2B5EF4-FFF2-40B4-BE49-F238E27FC236}">
                <a16:creationId xmlns:a16="http://schemas.microsoft.com/office/drawing/2014/main" id="{4303F386-16B0-4C7F-AEFF-47165B43E76F}"/>
              </a:ext>
            </a:extLst>
          </p:cNvPr>
          <p:cNvSpPr>
            <a:spLocks noGrp="1"/>
          </p:cNvSpPr>
          <p:nvPr>
            <p:ph type="body" sz="quarter" idx="10"/>
          </p:nvPr>
        </p:nvSpPr>
        <p:spPr>
          <a:xfrm>
            <a:off x="354104" y="1146171"/>
            <a:ext cx="2895992" cy="2478772"/>
          </a:xfrm>
        </p:spPr>
        <p:txBody>
          <a:bodyPr/>
          <a:lstStyle/>
          <a:p>
            <a:pPr marL="348853" indent="-342900">
              <a:spcAft>
                <a:spcPts val="1800"/>
              </a:spcAft>
              <a:buFont typeface="Wingdings" panose="05000000000000000000" pitchFamily="2" charset="2"/>
              <a:buChar char="Ø"/>
            </a:pPr>
            <a:r>
              <a:rPr lang="en-CA" sz="2100" b="1" dirty="0">
                <a:latin typeface="+mn-lt"/>
                <a:cs typeface="Arial" panose="020B0604020202020204" pitchFamily="34" charset="0"/>
              </a:rPr>
              <a:t>Preferred terms</a:t>
            </a:r>
          </a:p>
          <a:p>
            <a:pPr marL="609600" indent="-267891">
              <a:spcAft>
                <a:spcPts val="1800"/>
              </a:spcAft>
              <a:buFont typeface="Arial" panose="020B0604020202020204" pitchFamily="34" charset="0"/>
              <a:buChar char="•"/>
            </a:pPr>
            <a:r>
              <a:rPr lang="en-CA" sz="2100" dirty="0">
                <a:latin typeface="+mn-lt"/>
                <a:cs typeface="Arial" panose="020B0604020202020204" pitchFamily="34" charset="0"/>
              </a:rPr>
              <a:t>Timing of events</a:t>
            </a:r>
          </a:p>
          <a:p>
            <a:pPr marL="609600" indent="-267891">
              <a:spcAft>
                <a:spcPts val="1800"/>
              </a:spcAft>
              <a:buFont typeface="Arial" panose="020B0604020202020204" pitchFamily="34" charset="0"/>
              <a:buChar char="•"/>
            </a:pPr>
            <a:r>
              <a:rPr lang="en-CA" sz="2100" dirty="0">
                <a:latin typeface="+mn-lt"/>
                <a:cs typeface="Arial" panose="020B0604020202020204" pitchFamily="34" charset="0"/>
              </a:rPr>
              <a:t>P-value</a:t>
            </a:r>
          </a:p>
          <a:p>
            <a:pPr marL="609600" indent="-267891">
              <a:spcAft>
                <a:spcPts val="1800"/>
              </a:spcAft>
              <a:buFont typeface="Arial" panose="020B0604020202020204" pitchFamily="34" charset="0"/>
              <a:buChar char="•"/>
            </a:pPr>
            <a:r>
              <a:rPr lang="en-CA" sz="2100" dirty="0">
                <a:latin typeface="+mn-lt"/>
                <a:cs typeface="Arial" panose="020B0604020202020204" pitchFamily="34" charset="0"/>
              </a:rPr>
              <a:t>Absolute count overall</a:t>
            </a:r>
            <a:endParaRPr lang="en-CA" sz="1950" dirty="0">
              <a:cs typeface="Arial" panose="020B0604020202020204" pitchFamily="34" charset="0"/>
            </a:endParaRPr>
          </a:p>
        </p:txBody>
      </p:sp>
      <p:sp>
        <p:nvSpPr>
          <p:cNvPr id="9" name="TextBox 8">
            <a:extLst>
              <a:ext uri="{FF2B5EF4-FFF2-40B4-BE49-F238E27FC236}">
                <a16:creationId xmlns:a16="http://schemas.microsoft.com/office/drawing/2014/main" id="{F9036294-4293-4AA7-68AA-F0DE05EBADD3}"/>
              </a:ext>
            </a:extLst>
          </p:cNvPr>
          <p:cNvSpPr txBox="1"/>
          <p:nvPr/>
        </p:nvSpPr>
        <p:spPr>
          <a:xfrm>
            <a:off x="8724614" y="4835723"/>
            <a:ext cx="419387" cy="307777"/>
          </a:xfrm>
          <a:prstGeom prst="rect">
            <a:avLst/>
          </a:prstGeom>
          <a:noFill/>
        </p:spPr>
        <p:txBody>
          <a:bodyPr wrap="square" rtlCol="0">
            <a:spAutoFit/>
          </a:bodyPr>
          <a:lstStyle/>
          <a:p>
            <a:pPr algn="ctr"/>
            <a:fld id="{A41F1F65-0BDD-4542-A9FC-E0796988BFB0}" type="slidenum">
              <a:rPr lang="en-CA" sz="1400" b="1" smtClean="0">
                <a:solidFill>
                  <a:schemeClr val="bg1"/>
                </a:solidFill>
              </a:rPr>
              <a:pPr algn="ctr"/>
              <a:t>13</a:t>
            </a:fld>
            <a:endParaRPr lang="en-CA" sz="1400" b="1" dirty="0">
              <a:solidFill>
                <a:schemeClr val="bg1"/>
              </a:solidFill>
            </a:endParaRPr>
          </a:p>
        </p:txBody>
      </p:sp>
    </p:spTree>
    <p:extLst>
      <p:ext uri="{BB962C8B-B14F-4D97-AF65-F5344CB8AC3E}">
        <p14:creationId xmlns:p14="http://schemas.microsoft.com/office/powerpoint/2010/main" val="566314303"/>
      </p:ext>
    </p:extLst>
  </p:cSld>
  <p:clrMapOvr>
    <a:masterClrMapping/>
  </p:clrMapOvr>
  <mc:AlternateContent xmlns:mc="http://schemas.openxmlformats.org/markup-compatibility/2006" xmlns:p14="http://schemas.microsoft.com/office/powerpoint/2010/main">
    <mc:Choice Requires="p14">
      <p:transition spd="slow" p14:dur="2000" advTm="89745"/>
    </mc:Choice>
    <mc:Fallback xmlns="">
      <p:transition spd="slow" advTm="89745"/>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B9A610-A14C-4763-8601-4339CEF623AB}"/>
              </a:ext>
            </a:extLst>
          </p:cNvPr>
          <p:cNvSpPr>
            <a:spLocks noGrp="1"/>
          </p:cNvSpPr>
          <p:nvPr>
            <p:ph type="title"/>
          </p:nvPr>
        </p:nvSpPr>
        <p:spPr/>
        <p:txBody>
          <a:bodyPr/>
          <a:lstStyle/>
          <a:p>
            <a:r>
              <a:rPr lang="en-CA" dirty="0">
                <a:solidFill>
                  <a:schemeClr val="bg2">
                    <a:lumMod val="50000"/>
                  </a:schemeClr>
                </a:solidFill>
              </a:rPr>
              <a:t>Characteristics</a:t>
            </a:r>
          </a:p>
        </p:txBody>
      </p:sp>
      <p:sp>
        <p:nvSpPr>
          <p:cNvPr id="3" name="Text Placeholder 2">
            <a:extLst>
              <a:ext uri="{FF2B5EF4-FFF2-40B4-BE49-F238E27FC236}">
                <a16:creationId xmlns:a16="http://schemas.microsoft.com/office/drawing/2014/main" id="{BE3F8F19-33A4-4604-96E0-3CD7B29F5E2B}"/>
              </a:ext>
            </a:extLst>
          </p:cNvPr>
          <p:cNvSpPr>
            <a:spLocks noGrp="1"/>
          </p:cNvSpPr>
          <p:nvPr>
            <p:ph type="body" sz="quarter" idx="10"/>
          </p:nvPr>
        </p:nvSpPr>
        <p:spPr>
          <a:xfrm>
            <a:off x="357406" y="1137206"/>
            <a:ext cx="8432489" cy="3424855"/>
          </a:xfrm>
        </p:spPr>
        <p:txBody>
          <a:bodyPr/>
          <a:lstStyle/>
          <a:p>
            <a:pPr marL="348853" indent="-342900">
              <a:spcAft>
                <a:spcPts val="1800"/>
              </a:spcAft>
              <a:buFont typeface="Wingdings" panose="05000000000000000000" pitchFamily="2" charset="2"/>
              <a:buChar char="Ø"/>
            </a:pPr>
            <a:r>
              <a:rPr lang="en-CA" sz="2100" dirty="0">
                <a:latin typeface="+mn-lt"/>
                <a:cs typeface="Arial" panose="020B0604020202020204" pitchFamily="34" charset="0"/>
              </a:rPr>
              <a:t>Data structure (i.e., IPD vs. summary) required to produce visualization</a:t>
            </a:r>
          </a:p>
          <a:p>
            <a:pPr marL="348853" indent="-342900">
              <a:spcAft>
                <a:spcPts val="1800"/>
              </a:spcAft>
              <a:buFont typeface="Wingdings" panose="05000000000000000000" pitchFamily="2" charset="2"/>
              <a:buChar char="Ø"/>
            </a:pPr>
            <a:r>
              <a:rPr lang="en-CA" sz="2100" dirty="0">
                <a:latin typeface="+mn-lt"/>
                <a:cs typeface="Arial" panose="020B0604020202020204" pitchFamily="34" charset="0"/>
              </a:rPr>
              <a:t>Organization of harms (i.e., preferred terms vs. higher order terms)</a:t>
            </a:r>
          </a:p>
          <a:p>
            <a:pPr marL="348853" indent="-342900">
              <a:spcAft>
                <a:spcPts val="900"/>
              </a:spcAft>
              <a:buFont typeface="Wingdings" panose="05000000000000000000" pitchFamily="2" charset="2"/>
              <a:buChar char="Ø"/>
            </a:pPr>
            <a:r>
              <a:rPr lang="en-CA" sz="2100" dirty="0">
                <a:latin typeface="+mn-lt"/>
                <a:cs typeface="Arial" panose="020B0604020202020204" pitchFamily="34" charset="0"/>
              </a:rPr>
              <a:t>Dimensions of harms data</a:t>
            </a:r>
          </a:p>
        </p:txBody>
      </p:sp>
      <p:sp>
        <p:nvSpPr>
          <p:cNvPr id="8" name="TextBox 7">
            <a:extLst>
              <a:ext uri="{FF2B5EF4-FFF2-40B4-BE49-F238E27FC236}">
                <a16:creationId xmlns:a16="http://schemas.microsoft.com/office/drawing/2014/main" id="{E0A4BBDF-5381-4517-BBD9-15EBCFFE8E3D}"/>
              </a:ext>
            </a:extLst>
          </p:cNvPr>
          <p:cNvSpPr txBox="1"/>
          <p:nvPr/>
        </p:nvSpPr>
        <p:spPr>
          <a:xfrm>
            <a:off x="354105" y="2571750"/>
            <a:ext cx="8675560" cy="1715854"/>
          </a:xfrm>
          <a:prstGeom prst="rect">
            <a:avLst/>
          </a:prstGeom>
          <a:noFill/>
        </p:spPr>
        <p:txBody>
          <a:bodyPr wrap="square" numCol="2">
            <a:spAutoFit/>
          </a:bodyPr>
          <a:lstStyle/>
          <a:p>
            <a:pPr marL="673894" lvl="1" indent="-342900">
              <a:spcBef>
                <a:spcPts val="150"/>
              </a:spcBef>
              <a:spcAft>
                <a:spcPts val="900"/>
              </a:spcAft>
              <a:buFont typeface="Arial" panose="020B0604020202020204" pitchFamily="34" charset="0"/>
              <a:buChar char="•"/>
            </a:pPr>
            <a:endParaRPr lang="en-CA" sz="1950" dirty="0">
              <a:cs typeface="Arial" panose="020B0604020202020204" pitchFamily="34" charset="0"/>
            </a:endParaRPr>
          </a:p>
          <a:p>
            <a:pPr marL="673894" lvl="1" indent="-342900">
              <a:spcBef>
                <a:spcPts val="150"/>
              </a:spcBef>
              <a:spcAft>
                <a:spcPts val="900"/>
              </a:spcAft>
              <a:buFont typeface="Arial" panose="020B0604020202020204" pitchFamily="34" charset="0"/>
              <a:buChar char="•"/>
            </a:pPr>
            <a:r>
              <a:rPr lang="en-CA" sz="1950" dirty="0">
                <a:cs typeface="Arial" panose="020B0604020202020204" pitchFamily="34" charset="0"/>
              </a:rPr>
              <a:t>Absolute occurrence</a:t>
            </a:r>
          </a:p>
          <a:p>
            <a:pPr marL="673894" lvl="1" indent="-342900">
              <a:spcBef>
                <a:spcPts val="150"/>
              </a:spcBef>
              <a:spcAft>
                <a:spcPts val="900"/>
              </a:spcAft>
              <a:buFont typeface="Arial" panose="020B0604020202020204" pitchFamily="34" charset="0"/>
              <a:buChar char="•"/>
            </a:pPr>
            <a:r>
              <a:rPr lang="en-CA" sz="1950" dirty="0">
                <a:cs typeface="Arial" panose="020B0604020202020204" pitchFamily="34" charset="0"/>
              </a:rPr>
              <a:t>Estimate by treatment group</a:t>
            </a:r>
          </a:p>
          <a:p>
            <a:pPr marL="673894" lvl="1" indent="-342900">
              <a:spcBef>
                <a:spcPts val="150"/>
              </a:spcBef>
              <a:spcAft>
                <a:spcPts val="900"/>
              </a:spcAft>
              <a:buFont typeface="Arial" panose="020B0604020202020204" pitchFamily="34" charset="0"/>
              <a:buChar char="•"/>
            </a:pPr>
            <a:r>
              <a:rPr lang="en-CA" sz="1950" dirty="0">
                <a:cs typeface="Arial" panose="020B0604020202020204" pitchFamily="34" charset="0"/>
              </a:rPr>
              <a:t>Measure of effect</a:t>
            </a:r>
          </a:p>
          <a:p>
            <a:pPr marL="673894" lvl="1" indent="-342900">
              <a:spcBef>
                <a:spcPts val="150"/>
              </a:spcBef>
              <a:spcAft>
                <a:spcPts val="900"/>
              </a:spcAft>
              <a:buFont typeface="Arial" panose="020B0604020202020204" pitchFamily="34" charset="0"/>
              <a:buChar char="•"/>
            </a:pPr>
            <a:r>
              <a:rPr lang="en-CA" sz="1950" dirty="0">
                <a:cs typeface="Arial" panose="020B0604020202020204" pitchFamily="34" charset="0"/>
              </a:rPr>
              <a:t>Precision of estimate</a:t>
            </a:r>
          </a:p>
          <a:p>
            <a:pPr marL="673894" lvl="1" indent="-342900">
              <a:spcBef>
                <a:spcPts val="150"/>
              </a:spcBef>
              <a:spcAft>
                <a:spcPts val="900"/>
              </a:spcAft>
              <a:buFont typeface="Arial" panose="020B0604020202020204" pitchFamily="34" charset="0"/>
              <a:buChar char="•"/>
            </a:pPr>
            <a:r>
              <a:rPr lang="en-CA" sz="1950" dirty="0">
                <a:cs typeface="Arial" panose="020B0604020202020204" pitchFamily="34" charset="0"/>
              </a:rPr>
              <a:t>Significance of estimate</a:t>
            </a:r>
          </a:p>
          <a:p>
            <a:pPr marL="673894" lvl="1" indent="-342900">
              <a:spcBef>
                <a:spcPts val="150"/>
              </a:spcBef>
              <a:spcAft>
                <a:spcPts val="900"/>
              </a:spcAft>
              <a:buFont typeface="Arial" panose="020B0604020202020204" pitchFamily="34" charset="0"/>
              <a:buChar char="•"/>
            </a:pPr>
            <a:r>
              <a:rPr lang="en-CA" sz="1950" dirty="0">
                <a:cs typeface="Arial" panose="020B0604020202020204" pitchFamily="34" charset="0"/>
              </a:rPr>
              <a:t>Severity of harms</a:t>
            </a:r>
          </a:p>
          <a:p>
            <a:pPr marL="673894" lvl="1" indent="-342900">
              <a:spcBef>
                <a:spcPts val="150"/>
              </a:spcBef>
              <a:spcAft>
                <a:spcPts val="900"/>
              </a:spcAft>
              <a:buFont typeface="Arial" panose="020B0604020202020204" pitchFamily="34" charset="0"/>
              <a:buChar char="•"/>
            </a:pPr>
            <a:r>
              <a:rPr lang="en-CA" sz="1950" dirty="0">
                <a:cs typeface="Arial" panose="020B0604020202020204" pitchFamily="34" charset="0"/>
              </a:rPr>
              <a:t>Timing of harms</a:t>
            </a:r>
          </a:p>
        </p:txBody>
      </p:sp>
      <p:sp>
        <p:nvSpPr>
          <p:cNvPr id="6" name="TextBox 5">
            <a:extLst>
              <a:ext uri="{FF2B5EF4-FFF2-40B4-BE49-F238E27FC236}">
                <a16:creationId xmlns:a16="http://schemas.microsoft.com/office/drawing/2014/main" id="{370A1CF8-80DE-545C-59F4-4F1BC66C0069}"/>
              </a:ext>
            </a:extLst>
          </p:cNvPr>
          <p:cNvSpPr txBox="1"/>
          <p:nvPr/>
        </p:nvSpPr>
        <p:spPr>
          <a:xfrm>
            <a:off x="8724614" y="4835723"/>
            <a:ext cx="419387" cy="307777"/>
          </a:xfrm>
          <a:prstGeom prst="rect">
            <a:avLst/>
          </a:prstGeom>
          <a:noFill/>
        </p:spPr>
        <p:txBody>
          <a:bodyPr wrap="square" rtlCol="0">
            <a:spAutoFit/>
          </a:bodyPr>
          <a:lstStyle/>
          <a:p>
            <a:pPr algn="ctr"/>
            <a:fld id="{A41F1F65-0BDD-4542-A9FC-E0796988BFB0}" type="slidenum">
              <a:rPr lang="en-CA" sz="1400" b="1" smtClean="0">
                <a:solidFill>
                  <a:schemeClr val="bg1"/>
                </a:solidFill>
              </a:rPr>
              <a:pPr algn="ctr"/>
              <a:t>14</a:t>
            </a:fld>
            <a:endParaRPr lang="en-CA" sz="1400" b="1" dirty="0">
              <a:solidFill>
                <a:schemeClr val="bg1"/>
              </a:solidFill>
            </a:endParaRPr>
          </a:p>
        </p:txBody>
      </p:sp>
    </p:spTree>
    <p:extLst>
      <p:ext uri="{BB962C8B-B14F-4D97-AF65-F5344CB8AC3E}">
        <p14:creationId xmlns:p14="http://schemas.microsoft.com/office/powerpoint/2010/main" val="2583349397"/>
      </p:ext>
    </p:extLst>
  </p:cSld>
  <p:clrMapOvr>
    <a:masterClrMapping/>
  </p:clrMapOvr>
  <mc:AlternateContent xmlns:mc="http://schemas.openxmlformats.org/markup-compatibility/2006" xmlns:p14="http://schemas.microsoft.com/office/powerpoint/2010/main">
    <mc:Choice Requires="p14">
      <p:transition spd="slow" p14:dur="2000" advTm="89745"/>
    </mc:Choice>
    <mc:Fallback xmlns="">
      <p:transition spd="slow" advTm="89745"/>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able&#10;&#10;Description automatically generated">
            <a:extLst>
              <a:ext uri="{FF2B5EF4-FFF2-40B4-BE49-F238E27FC236}">
                <a16:creationId xmlns:a16="http://schemas.microsoft.com/office/drawing/2014/main" id="{DF40DEDE-AE9F-4E1E-829B-741C097EC64D}"/>
              </a:ext>
            </a:extLst>
          </p:cNvPr>
          <p:cNvPicPr>
            <a:picLocks noChangeAspect="1"/>
          </p:cNvPicPr>
          <p:nvPr/>
        </p:nvPicPr>
        <p:blipFill rotWithShape="1">
          <a:blip r:embed="rId3"/>
          <a:srcRect b="27222"/>
          <a:stretch/>
        </p:blipFill>
        <p:spPr>
          <a:xfrm>
            <a:off x="104402" y="296796"/>
            <a:ext cx="8911553" cy="4094229"/>
          </a:xfrm>
          <a:prstGeom prst="rect">
            <a:avLst/>
          </a:prstGeom>
        </p:spPr>
      </p:pic>
      <p:sp>
        <p:nvSpPr>
          <p:cNvPr id="2" name="Rectangle 1">
            <a:extLst>
              <a:ext uri="{FF2B5EF4-FFF2-40B4-BE49-F238E27FC236}">
                <a16:creationId xmlns:a16="http://schemas.microsoft.com/office/drawing/2014/main" id="{F0B9B400-E077-4BBC-87DE-7D72456210EC}"/>
              </a:ext>
            </a:extLst>
          </p:cNvPr>
          <p:cNvSpPr/>
          <p:nvPr/>
        </p:nvSpPr>
        <p:spPr>
          <a:xfrm>
            <a:off x="1287298" y="1514233"/>
            <a:ext cx="1631401" cy="20331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Rectangle 7">
            <a:extLst>
              <a:ext uri="{FF2B5EF4-FFF2-40B4-BE49-F238E27FC236}">
                <a16:creationId xmlns:a16="http://schemas.microsoft.com/office/drawing/2014/main" id="{07547906-2195-4C00-AC10-004D04A460C2}"/>
              </a:ext>
            </a:extLst>
          </p:cNvPr>
          <p:cNvSpPr/>
          <p:nvPr/>
        </p:nvSpPr>
        <p:spPr>
          <a:xfrm>
            <a:off x="2929040" y="1514423"/>
            <a:ext cx="6034500" cy="20331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9" name="Picture 8" descr="A picture containing table&#10;&#10;Description automatically generated">
            <a:extLst>
              <a:ext uri="{FF2B5EF4-FFF2-40B4-BE49-F238E27FC236}">
                <a16:creationId xmlns:a16="http://schemas.microsoft.com/office/drawing/2014/main" id="{49BF3B54-CF2C-4232-8C4F-D120554D2CF5}"/>
              </a:ext>
            </a:extLst>
          </p:cNvPr>
          <p:cNvPicPr>
            <a:picLocks noChangeAspect="1"/>
          </p:cNvPicPr>
          <p:nvPr/>
        </p:nvPicPr>
        <p:blipFill>
          <a:blip r:embed="rId4"/>
          <a:stretch>
            <a:fillRect/>
          </a:stretch>
        </p:blipFill>
        <p:spPr>
          <a:xfrm>
            <a:off x="2707918" y="102070"/>
            <a:ext cx="3704519" cy="4939359"/>
          </a:xfrm>
          <a:prstGeom prst="rect">
            <a:avLst/>
          </a:prstGeom>
        </p:spPr>
      </p:pic>
      <p:sp>
        <p:nvSpPr>
          <p:cNvPr id="7" name="TextBox 6">
            <a:extLst>
              <a:ext uri="{FF2B5EF4-FFF2-40B4-BE49-F238E27FC236}">
                <a16:creationId xmlns:a16="http://schemas.microsoft.com/office/drawing/2014/main" id="{AEE9DB8B-0E43-413E-7442-DFA08897DC29}"/>
              </a:ext>
            </a:extLst>
          </p:cNvPr>
          <p:cNvSpPr txBox="1"/>
          <p:nvPr/>
        </p:nvSpPr>
        <p:spPr>
          <a:xfrm>
            <a:off x="8724614" y="4835723"/>
            <a:ext cx="419387" cy="307777"/>
          </a:xfrm>
          <a:prstGeom prst="rect">
            <a:avLst/>
          </a:prstGeom>
          <a:noFill/>
        </p:spPr>
        <p:txBody>
          <a:bodyPr wrap="square" rtlCol="0">
            <a:spAutoFit/>
          </a:bodyPr>
          <a:lstStyle/>
          <a:p>
            <a:pPr algn="ctr"/>
            <a:fld id="{A41F1F65-0BDD-4542-A9FC-E0796988BFB0}" type="slidenum">
              <a:rPr lang="en-CA" sz="1400" b="1" smtClean="0">
                <a:solidFill>
                  <a:schemeClr val="bg1"/>
                </a:solidFill>
              </a:rPr>
              <a:pPr algn="ctr"/>
              <a:t>15</a:t>
            </a:fld>
            <a:endParaRPr lang="en-CA" sz="1400" b="1" dirty="0">
              <a:solidFill>
                <a:schemeClr val="bg1"/>
              </a:solidFill>
            </a:endParaRPr>
          </a:p>
        </p:txBody>
      </p:sp>
    </p:spTree>
    <p:extLst>
      <p:ext uri="{BB962C8B-B14F-4D97-AF65-F5344CB8AC3E}">
        <p14:creationId xmlns:p14="http://schemas.microsoft.com/office/powerpoint/2010/main" val="4143187069"/>
      </p:ext>
    </p:extLst>
  </p:cSld>
  <p:clrMapOvr>
    <a:masterClrMapping/>
  </p:clrMapOvr>
  <mc:AlternateContent xmlns:mc="http://schemas.openxmlformats.org/markup-compatibility/2006" xmlns:p14="http://schemas.microsoft.com/office/powerpoint/2010/main">
    <mc:Choice Requires="p14">
      <p:transition spd="slow" p14:dur="2000" advTm="89745"/>
    </mc:Choice>
    <mc:Fallback xmlns="">
      <p:transition spd="slow" advTm="8974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1"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grpId="1"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8" grpId="0" animBg="1"/>
      <p:bldP spid="8"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B9A610-A14C-4763-8601-4339CEF623AB}"/>
              </a:ext>
            </a:extLst>
          </p:cNvPr>
          <p:cNvSpPr>
            <a:spLocks noGrp="1"/>
          </p:cNvSpPr>
          <p:nvPr>
            <p:ph type="title"/>
          </p:nvPr>
        </p:nvSpPr>
        <p:spPr/>
        <p:txBody>
          <a:bodyPr/>
          <a:lstStyle/>
          <a:p>
            <a:r>
              <a:rPr lang="en-CA" dirty="0">
                <a:solidFill>
                  <a:schemeClr val="bg2">
                    <a:lumMod val="50000"/>
                  </a:schemeClr>
                </a:solidFill>
              </a:rPr>
              <a:t>How to assess value?</a:t>
            </a:r>
          </a:p>
        </p:txBody>
      </p:sp>
      <p:sp>
        <p:nvSpPr>
          <p:cNvPr id="3" name="Text Placeholder 2">
            <a:extLst>
              <a:ext uri="{FF2B5EF4-FFF2-40B4-BE49-F238E27FC236}">
                <a16:creationId xmlns:a16="http://schemas.microsoft.com/office/drawing/2014/main" id="{BE3F8F19-33A4-4604-96E0-3CD7B29F5E2B}"/>
              </a:ext>
            </a:extLst>
          </p:cNvPr>
          <p:cNvSpPr>
            <a:spLocks noGrp="1"/>
          </p:cNvSpPr>
          <p:nvPr>
            <p:ph type="body" sz="quarter" idx="10"/>
          </p:nvPr>
        </p:nvSpPr>
        <p:spPr>
          <a:xfrm>
            <a:off x="357406" y="1137206"/>
            <a:ext cx="8432489" cy="3072246"/>
          </a:xfrm>
        </p:spPr>
        <p:txBody>
          <a:bodyPr/>
          <a:lstStyle/>
          <a:p>
            <a:pPr marL="5953" algn="ctr">
              <a:lnSpc>
                <a:spcPct val="150000"/>
              </a:lnSpc>
              <a:spcAft>
                <a:spcPts val="1800"/>
              </a:spcAft>
            </a:pPr>
            <a:r>
              <a:rPr lang="en-US" sz="2400" i="1" dirty="0"/>
              <a:t>“[A measure of value] goes beyond the ability to support answering questions about data–it centers upon a visualization’s ability to convey a true understanding of the data, a more holistic broad and deep innate sense of the context and importance of the data in ‘the big picture’.”</a:t>
            </a:r>
          </a:p>
        </p:txBody>
      </p:sp>
      <p:sp>
        <p:nvSpPr>
          <p:cNvPr id="8" name="TextBox 7">
            <a:extLst>
              <a:ext uri="{FF2B5EF4-FFF2-40B4-BE49-F238E27FC236}">
                <a16:creationId xmlns:a16="http://schemas.microsoft.com/office/drawing/2014/main" id="{7E6C21F8-BBC4-44D5-9D5E-CC62C89305B8}"/>
              </a:ext>
            </a:extLst>
          </p:cNvPr>
          <p:cNvSpPr txBox="1"/>
          <p:nvPr/>
        </p:nvSpPr>
        <p:spPr>
          <a:xfrm>
            <a:off x="-3" y="4228743"/>
            <a:ext cx="7989823" cy="207749"/>
          </a:xfrm>
          <a:prstGeom prst="rect">
            <a:avLst/>
          </a:prstGeom>
        </p:spPr>
        <p:txBody>
          <a:bodyPr vert="horz" wrap="square" rtlCol="0">
            <a:spAutoFit/>
          </a:bodyPr>
          <a:lstStyle/>
          <a:p>
            <a:r>
              <a:rPr lang="en-CA" sz="750" dirty="0" err="1"/>
              <a:t>Stasko</a:t>
            </a:r>
            <a:r>
              <a:rPr lang="en-CA" sz="750" dirty="0"/>
              <a:t> 2014</a:t>
            </a:r>
          </a:p>
        </p:txBody>
      </p:sp>
      <p:sp>
        <p:nvSpPr>
          <p:cNvPr id="6" name="TextBox 5">
            <a:extLst>
              <a:ext uri="{FF2B5EF4-FFF2-40B4-BE49-F238E27FC236}">
                <a16:creationId xmlns:a16="http://schemas.microsoft.com/office/drawing/2014/main" id="{1025110A-FCDC-3106-49A4-86D9A8AA2A6D}"/>
              </a:ext>
            </a:extLst>
          </p:cNvPr>
          <p:cNvSpPr txBox="1"/>
          <p:nvPr/>
        </p:nvSpPr>
        <p:spPr>
          <a:xfrm>
            <a:off x="8724614" y="4835723"/>
            <a:ext cx="419387" cy="307777"/>
          </a:xfrm>
          <a:prstGeom prst="rect">
            <a:avLst/>
          </a:prstGeom>
          <a:noFill/>
        </p:spPr>
        <p:txBody>
          <a:bodyPr wrap="square" rtlCol="0">
            <a:spAutoFit/>
          </a:bodyPr>
          <a:lstStyle/>
          <a:p>
            <a:pPr algn="ctr"/>
            <a:fld id="{A41F1F65-0BDD-4542-A9FC-E0796988BFB0}" type="slidenum">
              <a:rPr lang="en-CA" sz="1400" b="1" smtClean="0">
                <a:solidFill>
                  <a:schemeClr val="bg1"/>
                </a:solidFill>
              </a:rPr>
              <a:pPr algn="ctr"/>
              <a:t>16</a:t>
            </a:fld>
            <a:endParaRPr lang="en-CA" sz="1400" b="1" dirty="0">
              <a:solidFill>
                <a:schemeClr val="bg1"/>
              </a:solidFill>
            </a:endParaRPr>
          </a:p>
        </p:txBody>
      </p:sp>
    </p:spTree>
    <p:extLst>
      <p:ext uri="{BB962C8B-B14F-4D97-AF65-F5344CB8AC3E}">
        <p14:creationId xmlns:p14="http://schemas.microsoft.com/office/powerpoint/2010/main" val="1670249877"/>
      </p:ext>
    </p:extLst>
  </p:cSld>
  <p:clrMapOvr>
    <a:masterClrMapping/>
  </p:clrMapOvr>
  <mc:AlternateContent xmlns:mc="http://schemas.openxmlformats.org/markup-compatibility/2006" xmlns:p14="http://schemas.microsoft.com/office/powerpoint/2010/main">
    <mc:Choice Requires="p14">
      <p:transition spd="slow" p14:dur="2000" advTm="89745"/>
    </mc:Choice>
    <mc:Fallback xmlns="">
      <p:transition spd="slow" advTm="89745"/>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B9A610-A14C-4763-8601-4339CEF623AB}"/>
              </a:ext>
            </a:extLst>
          </p:cNvPr>
          <p:cNvSpPr>
            <a:spLocks noGrp="1"/>
          </p:cNvSpPr>
          <p:nvPr>
            <p:ph type="title"/>
          </p:nvPr>
        </p:nvSpPr>
        <p:spPr/>
        <p:txBody>
          <a:bodyPr/>
          <a:lstStyle/>
          <a:p>
            <a:r>
              <a:rPr lang="en-CA" dirty="0">
                <a:solidFill>
                  <a:schemeClr val="bg2">
                    <a:lumMod val="50000"/>
                  </a:schemeClr>
                </a:solidFill>
              </a:rPr>
              <a:t>ICE-T Overview</a:t>
            </a:r>
          </a:p>
        </p:txBody>
      </p:sp>
      <p:graphicFrame>
        <p:nvGraphicFramePr>
          <p:cNvPr id="8" name="Table 8">
            <a:extLst>
              <a:ext uri="{FF2B5EF4-FFF2-40B4-BE49-F238E27FC236}">
                <a16:creationId xmlns:a16="http://schemas.microsoft.com/office/drawing/2014/main" id="{56F7757A-5B33-49F2-A824-C71E200B9754}"/>
              </a:ext>
            </a:extLst>
          </p:cNvPr>
          <p:cNvGraphicFramePr>
            <a:graphicFrameLocks noGrp="1"/>
          </p:cNvGraphicFramePr>
          <p:nvPr>
            <p:extLst>
              <p:ext uri="{D42A27DB-BD31-4B8C-83A1-F6EECF244321}">
                <p14:modId xmlns:p14="http://schemas.microsoft.com/office/powerpoint/2010/main" val="3035899398"/>
              </p:ext>
            </p:extLst>
          </p:nvPr>
        </p:nvGraphicFramePr>
        <p:xfrm>
          <a:off x="431801" y="1093664"/>
          <a:ext cx="8178800" cy="2675254"/>
        </p:xfrm>
        <a:graphic>
          <a:graphicData uri="http://schemas.openxmlformats.org/drawingml/2006/table">
            <a:tbl>
              <a:tblPr firstRow="1" bandRow="1">
                <a:tableStyleId>{5C22544A-7EE6-4342-B048-85BDC9FD1C3A}</a:tableStyleId>
              </a:tblPr>
              <a:tblGrid>
                <a:gridCol w="2044700">
                  <a:extLst>
                    <a:ext uri="{9D8B030D-6E8A-4147-A177-3AD203B41FA5}">
                      <a16:colId xmlns:a16="http://schemas.microsoft.com/office/drawing/2014/main" val="472748382"/>
                    </a:ext>
                  </a:extLst>
                </a:gridCol>
                <a:gridCol w="2044700">
                  <a:extLst>
                    <a:ext uri="{9D8B030D-6E8A-4147-A177-3AD203B41FA5}">
                      <a16:colId xmlns:a16="http://schemas.microsoft.com/office/drawing/2014/main" val="3477682879"/>
                    </a:ext>
                  </a:extLst>
                </a:gridCol>
                <a:gridCol w="2044700">
                  <a:extLst>
                    <a:ext uri="{9D8B030D-6E8A-4147-A177-3AD203B41FA5}">
                      <a16:colId xmlns:a16="http://schemas.microsoft.com/office/drawing/2014/main" val="2688469185"/>
                    </a:ext>
                  </a:extLst>
                </a:gridCol>
                <a:gridCol w="2044700">
                  <a:extLst>
                    <a:ext uri="{9D8B030D-6E8A-4147-A177-3AD203B41FA5}">
                      <a16:colId xmlns:a16="http://schemas.microsoft.com/office/drawing/2014/main" val="4043841359"/>
                    </a:ext>
                  </a:extLst>
                </a:gridCol>
              </a:tblGrid>
              <a:tr h="374536">
                <a:tc>
                  <a:txBody>
                    <a:bodyPr/>
                    <a:lstStyle/>
                    <a:p>
                      <a:pPr algn="ctr"/>
                      <a:r>
                        <a:rPr lang="en-CA" sz="2000" dirty="0">
                          <a:solidFill>
                            <a:srgbClr val="FF0000"/>
                          </a:solidFill>
                        </a:rPr>
                        <a:t>I</a:t>
                      </a:r>
                      <a:r>
                        <a:rPr lang="en-CA" sz="1800" dirty="0"/>
                        <a:t>nsight</a:t>
                      </a:r>
                    </a:p>
                  </a:txBody>
                  <a:tcPr marL="68580" marR="68580" marT="34290" marB="34290" anchor="ctr"/>
                </a:tc>
                <a:tc>
                  <a:txBody>
                    <a:bodyPr/>
                    <a:lstStyle/>
                    <a:p>
                      <a:pPr algn="ctr"/>
                      <a:r>
                        <a:rPr lang="en-CA" sz="2000" dirty="0">
                          <a:solidFill>
                            <a:srgbClr val="FF0000"/>
                          </a:solidFill>
                        </a:rPr>
                        <a:t>C</a:t>
                      </a:r>
                      <a:r>
                        <a:rPr lang="en-CA" sz="1800" dirty="0"/>
                        <a:t>onfidence</a:t>
                      </a:r>
                    </a:p>
                  </a:txBody>
                  <a:tcPr marL="68580" marR="68580" marT="34290" marB="34290" anchor="ctr"/>
                </a:tc>
                <a:tc>
                  <a:txBody>
                    <a:bodyPr/>
                    <a:lstStyle/>
                    <a:p>
                      <a:pPr algn="ctr"/>
                      <a:r>
                        <a:rPr lang="en-CA" sz="2000" dirty="0">
                          <a:solidFill>
                            <a:srgbClr val="FF0000"/>
                          </a:solidFill>
                        </a:rPr>
                        <a:t>E</a:t>
                      </a:r>
                      <a:r>
                        <a:rPr lang="en-CA" sz="1800" dirty="0"/>
                        <a:t>ssence</a:t>
                      </a:r>
                    </a:p>
                  </a:txBody>
                  <a:tcPr marL="68580" marR="68580" marT="34290" marB="34290" anchor="ctr"/>
                </a:tc>
                <a:tc>
                  <a:txBody>
                    <a:bodyPr/>
                    <a:lstStyle/>
                    <a:p>
                      <a:pPr algn="ctr"/>
                      <a:r>
                        <a:rPr lang="en-CA" sz="2000" dirty="0">
                          <a:solidFill>
                            <a:srgbClr val="FF0000"/>
                          </a:solidFill>
                        </a:rPr>
                        <a:t>T</a:t>
                      </a:r>
                      <a:r>
                        <a:rPr lang="en-CA" sz="1800" dirty="0"/>
                        <a:t>iming</a:t>
                      </a:r>
                    </a:p>
                  </a:txBody>
                  <a:tcPr marL="68580" marR="68580" marT="34290" marB="34290" anchor="ctr"/>
                </a:tc>
                <a:extLst>
                  <a:ext uri="{0D108BD9-81ED-4DB2-BD59-A6C34878D82A}">
                    <a16:rowId xmlns:a16="http://schemas.microsoft.com/office/drawing/2014/main" val="36602751"/>
                  </a:ext>
                </a:extLst>
              </a:tr>
              <a:tr h="2300718">
                <a:tc>
                  <a:txBody>
                    <a:bodyPr/>
                    <a:lstStyle/>
                    <a:p>
                      <a:r>
                        <a:rPr lang="en-US" sz="1800" dirty="0"/>
                        <a:t>A visualization’s ability to spur and discover insights and/or insightful questions about the data</a:t>
                      </a:r>
                      <a:endParaRPr lang="en-CA" sz="1800" dirty="0"/>
                    </a:p>
                  </a:txBody>
                  <a:tcPr marL="68580" marR="68580" marT="34290" marB="34290"/>
                </a:tc>
                <a:tc>
                  <a:txBody>
                    <a:bodyPr/>
                    <a:lstStyle/>
                    <a:p>
                      <a:r>
                        <a:rPr lang="en-US" sz="1800" dirty="0"/>
                        <a:t>A visualization’s ability to generate confidence, knowledge, and trust about the data, its domain and context.</a:t>
                      </a:r>
                      <a:endParaRPr lang="en-CA" sz="1800" dirty="0"/>
                    </a:p>
                  </a:txBody>
                  <a:tcPr marL="68580" marR="68580" marT="34290" marB="34290"/>
                </a:tc>
                <a:tc>
                  <a:txBody>
                    <a:bodyPr/>
                    <a:lstStyle/>
                    <a:p>
                      <a:r>
                        <a:rPr lang="en-US" sz="1800" dirty="0"/>
                        <a:t>A visualization’s ability to convey an overall essence or take away sense of the data</a:t>
                      </a:r>
                      <a:endParaRPr lang="en-CA" sz="1800" dirty="0"/>
                    </a:p>
                  </a:txBody>
                  <a:tcPr marL="68580" marR="68580" marT="34290" marB="34290"/>
                </a:tc>
                <a:tc>
                  <a:txBody>
                    <a:bodyPr/>
                    <a:lstStyle/>
                    <a:p>
                      <a:r>
                        <a:rPr lang="en-US" sz="1800" dirty="0"/>
                        <a:t>A visualization’s ability to minimize the total time needed to answer a wide variety of questions about the data</a:t>
                      </a:r>
                      <a:endParaRPr lang="en-CA" sz="1800" dirty="0"/>
                    </a:p>
                  </a:txBody>
                  <a:tcPr marL="68580" marR="68580" marT="34290" marB="34290"/>
                </a:tc>
                <a:extLst>
                  <a:ext uri="{0D108BD9-81ED-4DB2-BD59-A6C34878D82A}">
                    <a16:rowId xmlns:a16="http://schemas.microsoft.com/office/drawing/2014/main" val="963265369"/>
                  </a:ext>
                </a:extLst>
              </a:tr>
            </a:tbl>
          </a:graphicData>
        </a:graphic>
      </p:graphicFrame>
      <p:sp>
        <p:nvSpPr>
          <p:cNvPr id="7" name="TextBox 6">
            <a:extLst>
              <a:ext uri="{FF2B5EF4-FFF2-40B4-BE49-F238E27FC236}">
                <a16:creationId xmlns:a16="http://schemas.microsoft.com/office/drawing/2014/main" id="{259EA748-276D-4751-B1B5-334CB989E0A7}"/>
              </a:ext>
            </a:extLst>
          </p:cNvPr>
          <p:cNvSpPr txBox="1"/>
          <p:nvPr/>
        </p:nvSpPr>
        <p:spPr>
          <a:xfrm>
            <a:off x="0" y="4224405"/>
            <a:ext cx="7989823" cy="207749"/>
          </a:xfrm>
          <a:prstGeom prst="rect">
            <a:avLst/>
          </a:prstGeom>
        </p:spPr>
        <p:txBody>
          <a:bodyPr vert="horz" wrap="square" rtlCol="0">
            <a:spAutoFit/>
          </a:bodyPr>
          <a:lstStyle/>
          <a:p>
            <a:r>
              <a:rPr lang="en-CA" sz="750" dirty="0" err="1"/>
              <a:t>Stasko</a:t>
            </a:r>
            <a:r>
              <a:rPr lang="en-CA" sz="750" dirty="0"/>
              <a:t> 2014; Wall 2019</a:t>
            </a:r>
          </a:p>
        </p:txBody>
      </p:sp>
      <p:sp>
        <p:nvSpPr>
          <p:cNvPr id="6" name="TextBox 5">
            <a:extLst>
              <a:ext uri="{FF2B5EF4-FFF2-40B4-BE49-F238E27FC236}">
                <a16:creationId xmlns:a16="http://schemas.microsoft.com/office/drawing/2014/main" id="{3A550C18-8C62-C646-5FC3-C216B97370E2}"/>
              </a:ext>
            </a:extLst>
          </p:cNvPr>
          <p:cNvSpPr txBox="1"/>
          <p:nvPr/>
        </p:nvSpPr>
        <p:spPr>
          <a:xfrm>
            <a:off x="8724614" y="4835723"/>
            <a:ext cx="419387" cy="307777"/>
          </a:xfrm>
          <a:prstGeom prst="rect">
            <a:avLst/>
          </a:prstGeom>
          <a:noFill/>
        </p:spPr>
        <p:txBody>
          <a:bodyPr wrap="square" rtlCol="0">
            <a:spAutoFit/>
          </a:bodyPr>
          <a:lstStyle/>
          <a:p>
            <a:pPr algn="ctr"/>
            <a:fld id="{A41F1F65-0BDD-4542-A9FC-E0796988BFB0}" type="slidenum">
              <a:rPr lang="en-CA" sz="1400" b="1" smtClean="0">
                <a:solidFill>
                  <a:schemeClr val="bg1"/>
                </a:solidFill>
              </a:rPr>
              <a:pPr algn="ctr"/>
              <a:t>17</a:t>
            </a:fld>
            <a:endParaRPr lang="en-CA" sz="1400" b="1" dirty="0">
              <a:solidFill>
                <a:schemeClr val="bg1"/>
              </a:solidFill>
            </a:endParaRPr>
          </a:p>
        </p:txBody>
      </p:sp>
    </p:spTree>
    <p:extLst>
      <p:ext uri="{BB962C8B-B14F-4D97-AF65-F5344CB8AC3E}">
        <p14:creationId xmlns:p14="http://schemas.microsoft.com/office/powerpoint/2010/main" val="3081024167"/>
      </p:ext>
    </p:extLst>
  </p:cSld>
  <p:clrMapOvr>
    <a:masterClrMapping/>
  </p:clrMapOvr>
  <mc:AlternateContent xmlns:mc="http://schemas.openxmlformats.org/markup-compatibility/2006" xmlns:p14="http://schemas.microsoft.com/office/powerpoint/2010/main">
    <mc:Choice Requires="p14">
      <p:transition spd="slow" p14:dur="2000" advTm="89745"/>
    </mc:Choice>
    <mc:Fallback xmlns="">
      <p:transition spd="slow" advTm="89745"/>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5D1673F-DC14-4BD6-A8C8-1C24DEB2DC0A}"/>
              </a:ext>
            </a:extLst>
          </p:cNvPr>
          <p:cNvSpPr>
            <a:spLocks noGrp="1"/>
          </p:cNvSpPr>
          <p:nvPr>
            <p:ph type="sldNum" sz="quarter" idx="11"/>
          </p:nvPr>
        </p:nvSpPr>
        <p:spPr/>
        <p:txBody>
          <a:bodyPr/>
          <a:lstStyle/>
          <a:p>
            <a:fld id="{6894F9DC-BF8A-42D9-A29D-24BDA88ADAC3}" type="slidenum">
              <a:rPr lang="en-US" smtClean="0"/>
              <a:pPr/>
              <a:t>18</a:t>
            </a:fld>
            <a:endParaRPr lang="en-US"/>
          </a:p>
        </p:txBody>
      </p:sp>
      <p:sp>
        <p:nvSpPr>
          <p:cNvPr id="5" name="TextBox 4">
            <a:extLst>
              <a:ext uri="{FF2B5EF4-FFF2-40B4-BE49-F238E27FC236}">
                <a16:creationId xmlns:a16="http://schemas.microsoft.com/office/drawing/2014/main" id="{1DD093DF-6148-4EFD-ADC9-331D7D2BAE25}"/>
              </a:ext>
            </a:extLst>
          </p:cNvPr>
          <p:cNvSpPr txBox="1"/>
          <p:nvPr/>
        </p:nvSpPr>
        <p:spPr>
          <a:xfrm>
            <a:off x="2454965" y="4792628"/>
            <a:ext cx="4005470" cy="276999"/>
          </a:xfrm>
          <a:prstGeom prst="rect">
            <a:avLst/>
          </a:prstGeom>
          <a:solidFill>
            <a:srgbClr val="1C4882"/>
          </a:solidFill>
        </p:spPr>
        <p:txBody>
          <a:bodyPr vert="horz" wrap="square" rtlCol="0">
            <a:spAutoFit/>
          </a:bodyPr>
          <a:lstStyle/>
          <a:p>
            <a:pPr algn="ctr"/>
            <a:r>
              <a:rPr lang="en-CA" sz="1200" dirty="0">
                <a:solidFill>
                  <a:schemeClr val="bg1"/>
                </a:solidFill>
                <a:latin typeface="Times New Roman" panose="02020603050405020304" pitchFamily="18" charset="0"/>
                <a:cs typeface="Times New Roman" panose="02020603050405020304" pitchFamily="18" charset="0"/>
              </a:rPr>
              <a:t>©2020 Johns Hopkins Bloomberg School of Public Health</a:t>
            </a:r>
          </a:p>
        </p:txBody>
      </p:sp>
      <p:pic>
        <p:nvPicPr>
          <p:cNvPr id="8" name="Picture 7" descr="Treemap chart&#10;&#10;Description automatically generated">
            <a:extLst>
              <a:ext uri="{FF2B5EF4-FFF2-40B4-BE49-F238E27FC236}">
                <a16:creationId xmlns:a16="http://schemas.microsoft.com/office/drawing/2014/main" id="{BFEA3656-B84B-421C-9E5A-C430E9F74BC4}"/>
              </a:ext>
            </a:extLst>
          </p:cNvPr>
          <p:cNvPicPr>
            <a:picLocks noChangeAspect="1"/>
          </p:cNvPicPr>
          <p:nvPr/>
        </p:nvPicPr>
        <p:blipFill>
          <a:blip r:embed="rId3"/>
          <a:stretch>
            <a:fillRect/>
          </a:stretch>
        </p:blipFill>
        <p:spPr>
          <a:xfrm>
            <a:off x="176861" y="0"/>
            <a:ext cx="8790278" cy="5143500"/>
          </a:xfrm>
          <a:prstGeom prst="rect">
            <a:avLst/>
          </a:prstGeom>
        </p:spPr>
      </p:pic>
      <p:sp>
        <p:nvSpPr>
          <p:cNvPr id="2" name="Rectangle 1">
            <a:extLst>
              <a:ext uri="{FF2B5EF4-FFF2-40B4-BE49-F238E27FC236}">
                <a16:creationId xmlns:a16="http://schemas.microsoft.com/office/drawing/2014/main" id="{79F39085-269B-4709-8F37-E0B2E6F3B07D}"/>
              </a:ext>
            </a:extLst>
          </p:cNvPr>
          <p:cNvSpPr/>
          <p:nvPr/>
        </p:nvSpPr>
        <p:spPr>
          <a:xfrm>
            <a:off x="834082" y="417039"/>
            <a:ext cx="1282500" cy="4502545"/>
          </a:xfrm>
          <a:prstGeom prst="rect">
            <a:avLst/>
          </a:prstGeom>
          <a:noFill/>
          <a:ln w="190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Rectangle 5">
            <a:extLst>
              <a:ext uri="{FF2B5EF4-FFF2-40B4-BE49-F238E27FC236}">
                <a16:creationId xmlns:a16="http://schemas.microsoft.com/office/drawing/2014/main" id="{EEE0C393-DEE9-41B2-9DB0-6634E18747B8}"/>
              </a:ext>
            </a:extLst>
          </p:cNvPr>
          <p:cNvSpPr/>
          <p:nvPr/>
        </p:nvSpPr>
        <p:spPr>
          <a:xfrm>
            <a:off x="2116582" y="415546"/>
            <a:ext cx="1258200" cy="4502545"/>
          </a:xfrm>
          <a:prstGeom prst="rect">
            <a:avLst/>
          </a:prstGeom>
          <a:noFill/>
          <a:ln w="190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Rectangle 6">
            <a:extLst>
              <a:ext uri="{FF2B5EF4-FFF2-40B4-BE49-F238E27FC236}">
                <a16:creationId xmlns:a16="http://schemas.microsoft.com/office/drawing/2014/main" id="{EAD7E58D-1504-4AD8-B963-87EC4F537B12}"/>
              </a:ext>
            </a:extLst>
          </p:cNvPr>
          <p:cNvSpPr/>
          <p:nvPr/>
        </p:nvSpPr>
        <p:spPr>
          <a:xfrm>
            <a:off x="7170495" y="417039"/>
            <a:ext cx="1269000" cy="4502545"/>
          </a:xfrm>
          <a:prstGeom prst="rect">
            <a:avLst/>
          </a:prstGeom>
          <a:noFill/>
          <a:ln w="190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Rectangle 8">
            <a:extLst>
              <a:ext uri="{FF2B5EF4-FFF2-40B4-BE49-F238E27FC236}">
                <a16:creationId xmlns:a16="http://schemas.microsoft.com/office/drawing/2014/main" id="{5C0B4984-339D-4B50-AEF2-135C25556FC4}"/>
              </a:ext>
            </a:extLst>
          </p:cNvPr>
          <p:cNvSpPr/>
          <p:nvPr/>
        </p:nvSpPr>
        <p:spPr>
          <a:xfrm>
            <a:off x="1163198" y="223915"/>
            <a:ext cx="631800" cy="4502545"/>
          </a:xfrm>
          <a:prstGeom prst="rect">
            <a:avLst/>
          </a:prstGeom>
          <a:noFill/>
          <a:ln w="190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Rectangle 9">
            <a:extLst>
              <a:ext uri="{FF2B5EF4-FFF2-40B4-BE49-F238E27FC236}">
                <a16:creationId xmlns:a16="http://schemas.microsoft.com/office/drawing/2014/main" id="{51849EE8-A824-4ADB-8ED6-5B1D85A6BA0C}"/>
              </a:ext>
            </a:extLst>
          </p:cNvPr>
          <p:cNvSpPr/>
          <p:nvPr/>
        </p:nvSpPr>
        <p:spPr>
          <a:xfrm>
            <a:off x="2434360" y="223915"/>
            <a:ext cx="631800" cy="4502545"/>
          </a:xfrm>
          <a:prstGeom prst="rect">
            <a:avLst/>
          </a:prstGeom>
          <a:noFill/>
          <a:ln w="190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Rectangle 11">
            <a:extLst>
              <a:ext uri="{FF2B5EF4-FFF2-40B4-BE49-F238E27FC236}">
                <a16:creationId xmlns:a16="http://schemas.microsoft.com/office/drawing/2014/main" id="{A8726E6D-2A52-4720-AA37-50516E984DAC}"/>
              </a:ext>
            </a:extLst>
          </p:cNvPr>
          <p:cNvSpPr/>
          <p:nvPr/>
        </p:nvSpPr>
        <p:spPr>
          <a:xfrm>
            <a:off x="6845282" y="222422"/>
            <a:ext cx="319422" cy="4502545"/>
          </a:xfrm>
          <a:prstGeom prst="rect">
            <a:avLst/>
          </a:prstGeom>
          <a:noFill/>
          <a:ln w="190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Rectangle 12">
            <a:extLst>
              <a:ext uri="{FF2B5EF4-FFF2-40B4-BE49-F238E27FC236}">
                <a16:creationId xmlns:a16="http://schemas.microsoft.com/office/drawing/2014/main" id="{58042872-1D40-47A6-ACEA-6FF77AD3B171}"/>
              </a:ext>
            </a:extLst>
          </p:cNvPr>
          <p:cNvSpPr/>
          <p:nvPr/>
        </p:nvSpPr>
        <p:spPr>
          <a:xfrm>
            <a:off x="5575652" y="223915"/>
            <a:ext cx="319422" cy="4502545"/>
          </a:xfrm>
          <a:prstGeom prst="rect">
            <a:avLst/>
          </a:prstGeom>
          <a:noFill/>
          <a:ln w="190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4" name="Rectangle 13">
            <a:extLst>
              <a:ext uri="{FF2B5EF4-FFF2-40B4-BE49-F238E27FC236}">
                <a16:creationId xmlns:a16="http://schemas.microsoft.com/office/drawing/2014/main" id="{441E1168-2C28-486C-A9DF-60A26999D687}"/>
              </a:ext>
            </a:extLst>
          </p:cNvPr>
          <p:cNvSpPr/>
          <p:nvPr/>
        </p:nvSpPr>
        <p:spPr>
          <a:xfrm>
            <a:off x="4321220" y="223915"/>
            <a:ext cx="319422" cy="4502545"/>
          </a:xfrm>
          <a:prstGeom prst="rect">
            <a:avLst/>
          </a:prstGeom>
          <a:noFill/>
          <a:ln w="190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Rectangle 14">
            <a:extLst>
              <a:ext uri="{FF2B5EF4-FFF2-40B4-BE49-F238E27FC236}">
                <a16:creationId xmlns:a16="http://schemas.microsoft.com/office/drawing/2014/main" id="{E5AF0799-7F66-4EB4-95A3-72331D773525}"/>
              </a:ext>
            </a:extLst>
          </p:cNvPr>
          <p:cNvSpPr/>
          <p:nvPr/>
        </p:nvSpPr>
        <p:spPr>
          <a:xfrm>
            <a:off x="6207647" y="222421"/>
            <a:ext cx="319422" cy="4502545"/>
          </a:xfrm>
          <a:prstGeom prst="rect">
            <a:avLst/>
          </a:prstGeom>
          <a:noFill/>
          <a:ln w="190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321429826"/>
      </p:ext>
    </p:extLst>
  </p:cSld>
  <p:clrMapOvr>
    <a:masterClrMapping/>
  </p:clrMapOvr>
  <mc:AlternateContent xmlns:mc="http://schemas.openxmlformats.org/markup-compatibility/2006" xmlns:p14="http://schemas.microsoft.com/office/powerpoint/2010/main">
    <mc:Choice Requires="p14">
      <p:transition spd="slow" p14:dur="2000" advTm="89745"/>
    </mc:Choice>
    <mc:Fallback xmlns="">
      <p:transition spd="slow" advTm="8974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7" grpId="0" animBg="1"/>
      <p:bldP spid="9" grpId="0" animBg="1"/>
      <p:bldP spid="10" grpId="0" animBg="1"/>
      <p:bldP spid="12" grpId="0" animBg="1"/>
      <p:bldP spid="13" grpId="0" animBg="1"/>
      <p:bldP spid="14" grpId="0" animBg="1"/>
      <p:bldP spid="1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8702DB4-58C2-4F0B-8846-995373AAE504}"/>
              </a:ext>
            </a:extLst>
          </p:cNvPr>
          <p:cNvPicPr>
            <a:picLocks noChangeAspect="1"/>
          </p:cNvPicPr>
          <p:nvPr/>
        </p:nvPicPr>
        <p:blipFill>
          <a:blip r:embed="rId3"/>
          <a:srcRect/>
          <a:stretch/>
        </p:blipFill>
        <p:spPr>
          <a:xfrm>
            <a:off x="1261139" y="0"/>
            <a:ext cx="6639352" cy="4672994"/>
          </a:xfrm>
          <a:prstGeom prst="rect">
            <a:avLst/>
          </a:prstGeom>
        </p:spPr>
      </p:pic>
      <p:pic>
        <p:nvPicPr>
          <p:cNvPr id="8" name="Picture 7" descr="A picture containing table&#10;&#10;Description automatically generated">
            <a:extLst>
              <a:ext uri="{FF2B5EF4-FFF2-40B4-BE49-F238E27FC236}">
                <a16:creationId xmlns:a16="http://schemas.microsoft.com/office/drawing/2014/main" id="{6247B0CD-90D5-4C70-BF4F-4F3DAB6E7A7F}"/>
              </a:ext>
            </a:extLst>
          </p:cNvPr>
          <p:cNvPicPr>
            <a:picLocks noChangeAspect="1"/>
          </p:cNvPicPr>
          <p:nvPr/>
        </p:nvPicPr>
        <p:blipFill>
          <a:blip r:embed="rId4"/>
          <a:stretch>
            <a:fillRect/>
          </a:stretch>
        </p:blipFill>
        <p:spPr>
          <a:xfrm>
            <a:off x="156640" y="136156"/>
            <a:ext cx="2183927" cy="2911902"/>
          </a:xfrm>
          <a:prstGeom prst="rect">
            <a:avLst/>
          </a:prstGeom>
        </p:spPr>
      </p:pic>
      <p:grpSp>
        <p:nvGrpSpPr>
          <p:cNvPr id="9" name="Group 8">
            <a:extLst>
              <a:ext uri="{FF2B5EF4-FFF2-40B4-BE49-F238E27FC236}">
                <a16:creationId xmlns:a16="http://schemas.microsoft.com/office/drawing/2014/main" id="{AED260D9-742D-4869-8710-5442873FAD8C}"/>
              </a:ext>
            </a:extLst>
          </p:cNvPr>
          <p:cNvGrpSpPr/>
          <p:nvPr/>
        </p:nvGrpSpPr>
        <p:grpSpPr>
          <a:xfrm>
            <a:off x="169176" y="3113118"/>
            <a:ext cx="2250451" cy="1551268"/>
            <a:chOff x="3140766" y="238539"/>
            <a:chExt cx="9179450" cy="5924107"/>
          </a:xfrm>
        </p:grpSpPr>
        <p:pic>
          <p:nvPicPr>
            <p:cNvPr id="10" name="Picture 9" descr="Chart, scatter chart, bubble chart&#10;&#10;Description automatically generated">
              <a:extLst>
                <a:ext uri="{FF2B5EF4-FFF2-40B4-BE49-F238E27FC236}">
                  <a16:creationId xmlns:a16="http://schemas.microsoft.com/office/drawing/2014/main" id="{D909026E-69C3-43F6-91F3-B78CEDA0D5E9}"/>
                </a:ext>
              </a:extLst>
            </p:cNvPr>
            <p:cNvPicPr>
              <a:picLocks noChangeAspect="1"/>
            </p:cNvPicPr>
            <p:nvPr/>
          </p:nvPicPr>
          <p:blipFill>
            <a:blip r:embed="rId5"/>
            <a:stretch>
              <a:fillRect/>
            </a:stretch>
          </p:blipFill>
          <p:spPr>
            <a:xfrm>
              <a:off x="3140766" y="238539"/>
              <a:ext cx="8908102" cy="5924107"/>
            </a:xfrm>
            <a:prstGeom prst="rect">
              <a:avLst/>
            </a:prstGeom>
          </p:spPr>
        </p:pic>
        <p:sp>
          <p:nvSpPr>
            <p:cNvPr id="11" name="TextBox 10">
              <a:extLst>
                <a:ext uri="{FF2B5EF4-FFF2-40B4-BE49-F238E27FC236}">
                  <a16:creationId xmlns:a16="http://schemas.microsoft.com/office/drawing/2014/main" id="{D8159603-A3B0-431B-A131-3BB5E6E16B1E}"/>
                </a:ext>
              </a:extLst>
            </p:cNvPr>
            <p:cNvSpPr txBox="1"/>
            <p:nvPr/>
          </p:nvSpPr>
          <p:spPr>
            <a:xfrm>
              <a:off x="10390038" y="3002041"/>
              <a:ext cx="1930178" cy="705217"/>
            </a:xfrm>
            <a:prstGeom prst="rect">
              <a:avLst/>
            </a:prstGeom>
          </p:spPr>
          <p:txBody>
            <a:bodyPr vert="horz" wrap="none" rtlCol="0">
              <a:spAutoFit/>
            </a:bodyPr>
            <a:lstStyle/>
            <a:p>
              <a:pPr algn="ctr"/>
              <a:r>
                <a:rPr lang="en-CA" sz="600" dirty="0"/>
                <a:t>P = 0.05</a:t>
              </a:r>
            </a:p>
          </p:txBody>
        </p:sp>
      </p:grpSp>
      <p:sp>
        <p:nvSpPr>
          <p:cNvPr id="12" name="TextBox 11">
            <a:extLst>
              <a:ext uri="{FF2B5EF4-FFF2-40B4-BE49-F238E27FC236}">
                <a16:creationId xmlns:a16="http://schemas.microsoft.com/office/drawing/2014/main" id="{6DCDC331-A5E6-E34E-210E-E04C9A65C3EC}"/>
              </a:ext>
            </a:extLst>
          </p:cNvPr>
          <p:cNvSpPr txBox="1"/>
          <p:nvPr/>
        </p:nvSpPr>
        <p:spPr>
          <a:xfrm>
            <a:off x="8724614" y="4835723"/>
            <a:ext cx="419387" cy="307777"/>
          </a:xfrm>
          <a:prstGeom prst="rect">
            <a:avLst/>
          </a:prstGeom>
          <a:noFill/>
        </p:spPr>
        <p:txBody>
          <a:bodyPr wrap="square" rtlCol="0">
            <a:spAutoFit/>
          </a:bodyPr>
          <a:lstStyle/>
          <a:p>
            <a:pPr algn="ctr"/>
            <a:fld id="{A41F1F65-0BDD-4542-A9FC-E0796988BFB0}" type="slidenum">
              <a:rPr lang="en-CA" sz="1400" b="1" smtClean="0">
                <a:solidFill>
                  <a:schemeClr val="bg1"/>
                </a:solidFill>
              </a:rPr>
              <a:pPr algn="ctr"/>
              <a:t>19</a:t>
            </a:fld>
            <a:endParaRPr lang="en-CA" sz="1400" b="1" dirty="0">
              <a:solidFill>
                <a:schemeClr val="bg1"/>
              </a:solidFill>
            </a:endParaRPr>
          </a:p>
        </p:txBody>
      </p:sp>
    </p:spTree>
    <p:extLst>
      <p:ext uri="{BB962C8B-B14F-4D97-AF65-F5344CB8AC3E}">
        <p14:creationId xmlns:p14="http://schemas.microsoft.com/office/powerpoint/2010/main" val="262398873"/>
      </p:ext>
    </p:extLst>
  </p:cSld>
  <p:clrMapOvr>
    <a:masterClrMapping/>
  </p:clrMapOvr>
  <mc:AlternateContent xmlns:mc="http://schemas.openxmlformats.org/markup-compatibility/2006" xmlns:p14="http://schemas.microsoft.com/office/powerpoint/2010/main">
    <mc:Choice Requires="p14">
      <p:transition spd="slow" p14:dur="2000" advTm="89745"/>
    </mc:Choice>
    <mc:Fallback xmlns="">
      <p:transition spd="slow" advTm="8974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6.25E-7 3.33333E-6 L 0.13203 -0.00047 " pathEditMode="relative" rAng="0" ptsTypes="AA">
                                      <p:cBhvr>
                                        <p:cTn id="6" dur="2000" fill="hold"/>
                                        <p:tgtEl>
                                          <p:spTgt spid="7"/>
                                        </p:tgtEl>
                                        <p:attrNameLst>
                                          <p:attrName>ppt_x</p:attrName>
                                          <p:attrName>ppt_y</p:attrName>
                                        </p:attrNameLst>
                                      </p:cBhvr>
                                      <p:rCtr x="6602" y="-23"/>
                                    </p:animMotion>
                                  </p:childTnLst>
                                </p:cTn>
                              </p:par>
                            </p:childTnLst>
                          </p:cTn>
                        </p:par>
                        <p:par>
                          <p:cTn id="7" fill="hold">
                            <p:stCondLst>
                              <p:cond delay="2000"/>
                            </p:stCondLst>
                            <p:childTnLst>
                              <p:par>
                                <p:cTn id="8" presetID="1" presetClass="entr" presetSubtype="0" fill="hold" nodeType="afterEffect">
                                  <p:stCondLst>
                                    <p:cond delay="0"/>
                                  </p:stCondLst>
                                  <p:childTnLst>
                                    <p:set>
                                      <p:cBhvr>
                                        <p:cTn id="9" dur="1" fill="hold">
                                          <p:stCondLst>
                                            <p:cond delay="0"/>
                                          </p:stCondLst>
                                        </p:cTn>
                                        <p:tgtEl>
                                          <p:spTgt spid="8"/>
                                        </p:tgtEl>
                                        <p:attrNameLst>
                                          <p:attrName>style.visibility</p:attrName>
                                        </p:attrNameLst>
                                      </p:cBhvr>
                                      <p:to>
                                        <p:strVal val="visible"/>
                                      </p:to>
                                    </p:set>
                                  </p:childTnLst>
                                </p:cTn>
                              </p:par>
                              <p:par>
                                <p:cTn id="10" presetID="1"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B9A610-A14C-4763-8601-4339CEF623AB}"/>
              </a:ext>
            </a:extLst>
          </p:cNvPr>
          <p:cNvSpPr>
            <a:spLocks noGrp="1"/>
          </p:cNvSpPr>
          <p:nvPr>
            <p:ph type="title"/>
          </p:nvPr>
        </p:nvSpPr>
        <p:spPr>
          <a:xfrm>
            <a:off x="355756" y="297517"/>
            <a:ext cx="8432488" cy="857250"/>
          </a:xfrm>
        </p:spPr>
        <p:txBody>
          <a:bodyPr/>
          <a:lstStyle/>
          <a:p>
            <a:r>
              <a:rPr lang="en-CA" dirty="0">
                <a:solidFill>
                  <a:schemeClr val="bg2">
                    <a:lumMod val="50000"/>
                  </a:schemeClr>
                </a:solidFill>
              </a:rPr>
              <a:t>Disclosures</a:t>
            </a:r>
          </a:p>
        </p:txBody>
      </p:sp>
      <p:sp>
        <p:nvSpPr>
          <p:cNvPr id="14" name="Text Placeholder 2">
            <a:extLst>
              <a:ext uri="{FF2B5EF4-FFF2-40B4-BE49-F238E27FC236}">
                <a16:creationId xmlns:a16="http://schemas.microsoft.com/office/drawing/2014/main" id="{ECA6B273-D8D7-438E-A6F7-D700421308A7}"/>
              </a:ext>
            </a:extLst>
          </p:cNvPr>
          <p:cNvSpPr>
            <a:spLocks noGrp="1"/>
          </p:cNvSpPr>
          <p:nvPr>
            <p:ph type="body" sz="quarter" idx="10"/>
          </p:nvPr>
        </p:nvSpPr>
        <p:spPr>
          <a:xfrm>
            <a:off x="355756" y="2282991"/>
            <a:ext cx="8432489" cy="288759"/>
          </a:xfrm>
        </p:spPr>
        <p:txBody>
          <a:bodyPr/>
          <a:lstStyle/>
          <a:p>
            <a:pPr marL="5953">
              <a:spcAft>
                <a:spcPts val="900"/>
              </a:spcAft>
            </a:pPr>
            <a:r>
              <a:rPr lang="en-CA" sz="2100" dirty="0">
                <a:latin typeface="+mj-lt"/>
                <a:cs typeface="Arial" panose="020B0604020202020204" pitchFamily="34" charset="0"/>
              </a:rPr>
              <a:t>No disclosures</a:t>
            </a:r>
            <a:endParaRPr lang="en-CA" sz="1950" dirty="0">
              <a:latin typeface="+mj-lt"/>
              <a:cs typeface="Arial" panose="020B0604020202020204" pitchFamily="34" charset="0"/>
            </a:endParaRPr>
          </a:p>
        </p:txBody>
      </p:sp>
      <p:sp>
        <p:nvSpPr>
          <p:cNvPr id="6" name="TextBox 5">
            <a:extLst>
              <a:ext uri="{FF2B5EF4-FFF2-40B4-BE49-F238E27FC236}">
                <a16:creationId xmlns:a16="http://schemas.microsoft.com/office/drawing/2014/main" id="{80236FFC-650A-F414-E777-BF2E0D06363D}"/>
              </a:ext>
            </a:extLst>
          </p:cNvPr>
          <p:cNvSpPr txBox="1"/>
          <p:nvPr/>
        </p:nvSpPr>
        <p:spPr>
          <a:xfrm>
            <a:off x="8807117" y="4835723"/>
            <a:ext cx="336884" cy="307777"/>
          </a:xfrm>
          <a:prstGeom prst="rect">
            <a:avLst/>
          </a:prstGeom>
          <a:noFill/>
        </p:spPr>
        <p:txBody>
          <a:bodyPr wrap="square" rtlCol="0">
            <a:spAutoFit/>
          </a:bodyPr>
          <a:lstStyle/>
          <a:p>
            <a:pPr algn="ctr"/>
            <a:fld id="{A41F1F65-0BDD-4542-A9FC-E0796988BFB0}" type="slidenum">
              <a:rPr lang="en-CA" sz="1400" b="1" smtClean="0">
                <a:solidFill>
                  <a:schemeClr val="bg1"/>
                </a:solidFill>
              </a:rPr>
              <a:pPr algn="ctr"/>
              <a:t>2</a:t>
            </a:fld>
            <a:endParaRPr lang="en-CA" sz="1400" b="1" dirty="0">
              <a:solidFill>
                <a:schemeClr val="bg1"/>
              </a:solidFill>
            </a:endParaRPr>
          </a:p>
        </p:txBody>
      </p:sp>
    </p:spTree>
    <p:extLst>
      <p:ext uri="{BB962C8B-B14F-4D97-AF65-F5344CB8AC3E}">
        <p14:creationId xmlns:p14="http://schemas.microsoft.com/office/powerpoint/2010/main" val="248035214"/>
      </p:ext>
    </p:extLst>
  </p:cSld>
  <p:clrMapOvr>
    <a:masterClrMapping/>
  </p:clrMapOvr>
  <mc:AlternateContent xmlns:mc="http://schemas.openxmlformats.org/markup-compatibility/2006" xmlns:p14="http://schemas.microsoft.com/office/powerpoint/2010/main">
    <mc:Choice Requires="p14">
      <p:transition spd="slow" p14:dur="2000" advTm="56062"/>
    </mc:Choice>
    <mc:Fallback xmlns="">
      <p:transition spd="slow" advTm="56062"/>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B9A610-A14C-4763-8601-4339CEF623AB}"/>
              </a:ext>
            </a:extLst>
          </p:cNvPr>
          <p:cNvSpPr>
            <a:spLocks noGrp="1"/>
          </p:cNvSpPr>
          <p:nvPr>
            <p:ph type="title"/>
          </p:nvPr>
        </p:nvSpPr>
        <p:spPr/>
        <p:txBody>
          <a:bodyPr/>
          <a:lstStyle/>
          <a:p>
            <a:r>
              <a:rPr lang="en-CA" dirty="0">
                <a:solidFill>
                  <a:schemeClr val="bg2">
                    <a:lumMod val="50000"/>
                  </a:schemeClr>
                </a:solidFill>
              </a:rPr>
              <a:t>Respondent thoughts</a:t>
            </a:r>
          </a:p>
        </p:txBody>
      </p:sp>
      <p:sp>
        <p:nvSpPr>
          <p:cNvPr id="3" name="Text Placeholder 2">
            <a:extLst>
              <a:ext uri="{FF2B5EF4-FFF2-40B4-BE49-F238E27FC236}">
                <a16:creationId xmlns:a16="http://schemas.microsoft.com/office/drawing/2014/main" id="{BE3F8F19-33A4-4604-96E0-3CD7B29F5E2B}"/>
              </a:ext>
            </a:extLst>
          </p:cNvPr>
          <p:cNvSpPr>
            <a:spLocks noGrp="1"/>
          </p:cNvSpPr>
          <p:nvPr>
            <p:ph type="body" sz="quarter" idx="10"/>
          </p:nvPr>
        </p:nvSpPr>
        <p:spPr>
          <a:xfrm>
            <a:off x="357406" y="1137206"/>
            <a:ext cx="8429186" cy="3444733"/>
          </a:xfrm>
        </p:spPr>
        <p:txBody>
          <a:bodyPr/>
          <a:lstStyle/>
          <a:p>
            <a:pPr marL="348853" indent="-342900">
              <a:spcAft>
                <a:spcPts val="1800"/>
              </a:spcAft>
              <a:buFont typeface="Wingdings" panose="05000000000000000000" pitchFamily="2" charset="2"/>
              <a:buChar char="Ø"/>
            </a:pPr>
            <a:r>
              <a:rPr lang="en-CA" sz="2100" dirty="0">
                <a:latin typeface="+mn-lt"/>
                <a:cs typeface="Arial" panose="020B0604020202020204" pitchFamily="34" charset="0"/>
              </a:rPr>
              <a:t>General: “</a:t>
            </a:r>
            <a:r>
              <a:rPr lang="en-US" sz="2100" dirty="0">
                <a:latin typeface="+mn-lt"/>
                <a:cs typeface="Arial" panose="020B0604020202020204" pitchFamily="34" charset="0"/>
              </a:rPr>
              <a:t>There are a lot of values and it's difficult to interpret so many effects</a:t>
            </a:r>
            <a:r>
              <a:rPr lang="en-CA" sz="2100" dirty="0">
                <a:latin typeface="+mn-lt"/>
                <a:cs typeface="Arial" panose="020B0604020202020204" pitchFamily="34" charset="0"/>
              </a:rPr>
              <a:t>”</a:t>
            </a:r>
          </a:p>
          <a:p>
            <a:pPr marL="348853" indent="-342900">
              <a:spcAft>
                <a:spcPts val="1800"/>
              </a:spcAft>
              <a:buFont typeface="Wingdings" panose="05000000000000000000" pitchFamily="2" charset="2"/>
              <a:buChar char="Ø"/>
            </a:pPr>
            <a:r>
              <a:rPr lang="en-CA" sz="2100" dirty="0">
                <a:latin typeface="+mn-lt"/>
                <a:cs typeface="Arial" panose="020B0604020202020204" pitchFamily="34" charset="0"/>
              </a:rPr>
              <a:t>Volcano Plot: Display and duplication of information on multiple dimensions</a:t>
            </a:r>
          </a:p>
          <a:p>
            <a:pPr marL="348853" indent="-342900">
              <a:spcAft>
                <a:spcPts val="1800"/>
              </a:spcAft>
              <a:buFont typeface="Wingdings" panose="05000000000000000000" pitchFamily="2" charset="2"/>
              <a:buChar char="Ø"/>
            </a:pPr>
            <a:r>
              <a:rPr lang="en-CA" sz="2100" dirty="0">
                <a:latin typeface="+mn-lt"/>
                <a:cs typeface="Arial" panose="020B0604020202020204" pitchFamily="34" charset="0"/>
              </a:rPr>
              <a:t>Heatmap and </a:t>
            </a:r>
            <a:r>
              <a:rPr lang="en-CA" sz="2100" dirty="0" err="1">
                <a:latin typeface="+mn-lt"/>
                <a:cs typeface="Arial" panose="020B0604020202020204" pitchFamily="34" charset="0"/>
              </a:rPr>
              <a:t>Treemap</a:t>
            </a:r>
            <a:r>
              <a:rPr lang="en-CA" sz="2100" dirty="0">
                <a:latin typeface="+mn-lt"/>
                <a:cs typeface="Arial" panose="020B0604020202020204" pitchFamily="34" charset="0"/>
              </a:rPr>
              <a:t>: Lacking in clarity and challenging to read and interpret</a:t>
            </a:r>
          </a:p>
          <a:p>
            <a:pPr marL="348853" indent="-342900">
              <a:spcAft>
                <a:spcPts val="1800"/>
              </a:spcAft>
              <a:buFont typeface="Wingdings" panose="05000000000000000000" pitchFamily="2" charset="2"/>
              <a:buChar char="Ø"/>
            </a:pPr>
            <a:r>
              <a:rPr lang="en-CA" sz="2100" dirty="0">
                <a:latin typeface="+mn-lt"/>
                <a:cs typeface="Arial" panose="020B0604020202020204" pitchFamily="34" charset="0"/>
              </a:rPr>
              <a:t>Tendril Plot: “</a:t>
            </a:r>
            <a:r>
              <a:rPr lang="en-US" sz="2100" dirty="0">
                <a:latin typeface="+mn-lt"/>
                <a:cs typeface="Arial" panose="020B0604020202020204" pitchFamily="34" charset="0"/>
              </a:rPr>
              <a:t>I find this way too challenging. Maybe a way to look at a few focused questions, but a terrible starting point</a:t>
            </a:r>
            <a:r>
              <a:rPr lang="en-CA" sz="2100" dirty="0">
                <a:latin typeface="+mn-lt"/>
                <a:cs typeface="Arial" panose="020B0604020202020204" pitchFamily="34" charset="0"/>
              </a:rPr>
              <a:t>”</a:t>
            </a:r>
          </a:p>
        </p:txBody>
      </p:sp>
      <p:sp>
        <p:nvSpPr>
          <p:cNvPr id="5" name="TextBox 4">
            <a:extLst>
              <a:ext uri="{FF2B5EF4-FFF2-40B4-BE49-F238E27FC236}">
                <a16:creationId xmlns:a16="http://schemas.microsoft.com/office/drawing/2014/main" id="{089BB83B-8CCE-4DF1-9FF3-04CAC27C8CD2}"/>
              </a:ext>
            </a:extLst>
          </p:cNvPr>
          <p:cNvSpPr txBox="1"/>
          <p:nvPr/>
        </p:nvSpPr>
        <p:spPr>
          <a:xfrm>
            <a:off x="8724614" y="4835723"/>
            <a:ext cx="419387" cy="307777"/>
          </a:xfrm>
          <a:prstGeom prst="rect">
            <a:avLst/>
          </a:prstGeom>
          <a:noFill/>
        </p:spPr>
        <p:txBody>
          <a:bodyPr wrap="square" rtlCol="0">
            <a:spAutoFit/>
          </a:bodyPr>
          <a:lstStyle/>
          <a:p>
            <a:pPr algn="ctr"/>
            <a:fld id="{A41F1F65-0BDD-4542-A9FC-E0796988BFB0}" type="slidenum">
              <a:rPr lang="en-CA" sz="1400" b="1" smtClean="0">
                <a:solidFill>
                  <a:schemeClr val="bg1"/>
                </a:solidFill>
              </a:rPr>
              <a:pPr algn="ctr"/>
              <a:t>20</a:t>
            </a:fld>
            <a:endParaRPr lang="en-CA" sz="1400" b="1" dirty="0">
              <a:solidFill>
                <a:schemeClr val="bg1"/>
              </a:solidFill>
            </a:endParaRPr>
          </a:p>
        </p:txBody>
      </p:sp>
    </p:spTree>
    <p:extLst>
      <p:ext uri="{BB962C8B-B14F-4D97-AF65-F5344CB8AC3E}">
        <p14:creationId xmlns:p14="http://schemas.microsoft.com/office/powerpoint/2010/main" val="3300098420"/>
      </p:ext>
    </p:extLst>
  </p:cSld>
  <p:clrMapOvr>
    <a:masterClrMapping/>
  </p:clrMapOvr>
  <mc:AlternateContent xmlns:mc="http://schemas.openxmlformats.org/markup-compatibility/2006" xmlns:p14="http://schemas.microsoft.com/office/powerpoint/2010/main">
    <mc:Choice Requires="p14">
      <p:transition spd="slow" p14:dur="2000" advTm="89745"/>
    </mc:Choice>
    <mc:Fallback xmlns="">
      <p:transition spd="slow" advTm="89745"/>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B9A610-A14C-4763-8601-4339CEF623AB}"/>
              </a:ext>
            </a:extLst>
          </p:cNvPr>
          <p:cNvSpPr>
            <a:spLocks noGrp="1"/>
          </p:cNvSpPr>
          <p:nvPr>
            <p:ph type="title"/>
          </p:nvPr>
        </p:nvSpPr>
        <p:spPr/>
        <p:txBody>
          <a:bodyPr/>
          <a:lstStyle/>
          <a:p>
            <a:r>
              <a:rPr lang="en-CA" dirty="0">
                <a:solidFill>
                  <a:schemeClr val="bg2">
                    <a:lumMod val="50000"/>
                  </a:schemeClr>
                </a:solidFill>
              </a:rPr>
              <a:t>Conclusions</a:t>
            </a:r>
          </a:p>
        </p:txBody>
      </p:sp>
      <p:sp>
        <p:nvSpPr>
          <p:cNvPr id="3" name="Text Placeholder 2">
            <a:extLst>
              <a:ext uri="{FF2B5EF4-FFF2-40B4-BE49-F238E27FC236}">
                <a16:creationId xmlns:a16="http://schemas.microsoft.com/office/drawing/2014/main" id="{BE3F8F19-33A4-4604-96E0-3CD7B29F5E2B}"/>
              </a:ext>
            </a:extLst>
          </p:cNvPr>
          <p:cNvSpPr>
            <a:spLocks noGrp="1"/>
          </p:cNvSpPr>
          <p:nvPr>
            <p:ph type="body" sz="quarter" idx="10"/>
          </p:nvPr>
        </p:nvSpPr>
        <p:spPr>
          <a:xfrm>
            <a:off x="357406" y="1137206"/>
            <a:ext cx="8429186" cy="3444733"/>
          </a:xfrm>
        </p:spPr>
        <p:txBody>
          <a:bodyPr/>
          <a:lstStyle/>
          <a:p>
            <a:pPr marL="348853" indent="-342900">
              <a:spcAft>
                <a:spcPts val="1800"/>
              </a:spcAft>
              <a:buFont typeface="Wingdings" panose="05000000000000000000" pitchFamily="2" charset="2"/>
              <a:buChar char="Ø"/>
            </a:pPr>
            <a:r>
              <a:rPr lang="en-CA" sz="2100" dirty="0">
                <a:latin typeface="+mn-lt"/>
                <a:cs typeface="Arial" panose="020B0604020202020204" pitchFamily="34" charset="0"/>
              </a:rPr>
              <a:t>Visualizations can be overwhelming with too much data</a:t>
            </a:r>
          </a:p>
          <a:p>
            <a:pPr marL="348853" indent="-342900">
              <a:spcAft>
                <a:spcPts val="1800"/>
              </a:spcAft>
              <a:buFont typeface="Wingdings" panose="05000000000000000000" pitchFamily="2" charset="2"/>
              <a:buChar char="Ø"/>
            </a:pPr>
            <a:r>
              <a:rPr lang="en-CA" sz="2100" dirty="0">
                <a:latin typeface="+mn-lt"/>
                <a:cs typeface="Arial" panose="020B0604020202020204" pitchFamily="34" charset="0"/>
              </a:rPr>
              <a:t>Most promising visualizations: Dot Plot and Volcano Plot</a:t>
            </a:r>
            <a:endParaRPr lang="en-CA" sz="1950" dirty="0">
              <a:latin typeface="+mn-lt"/>
              <a:cs typeface="Arial" panose="020B0604020202020204" pitchFamily="34" charset="0"/>
            </a:endParaRPr>
          </a:p>
          <a:p>
            <a:pPr marL="348853" indent="-342900">
              <a:spcAft>
                <a:spcPts val="1800"/>
              </a:spcAft>
              <a:buFont typeface="Wingdings" panose="05000000000000000000" pitchFamily="2" charset="2"/>
              <a:buChar char="Ø"/>
            </a:pPr>
            <a:r>
              <a:rPr lang="en-CA" sz="2100" dirty="0">
                <a:latin typeface="+mn-lt"/>
                <a:cs typeface="Arial" panose="020B0604020202020204" pitchFamily="34" charset="0"/>
              </a:rPr>
              <a:t>Trialists should consider using visualizations to present harms data</a:t>
            </a:r>
            <a:endParaRPr lang="en-CA" sz="1950" dirty="0">
              <a:cs typeface="Arial" panose="020B0604020202020204" pitchFamily="34" charset="0"/>
            </a:endParaRPr>
          </a:p>
          <a:p>
            <a:pPr marL="348853" indent="-342900">
              <a:spcAft>
                <a:spcPts val="900"/>
              </a:spcAft>
              <a:buFont typeface="Wingdings" panose="05000000000000000000" pitchFamily="2" charset="2"/>
              <a:buChar char="Ø"/>
            </a:pPr>
            <a:r>
              <a:rPr lang="en-CA" sz="2100" dirty="0">
                <a:latin typeface="+mn-lt"/>
                <a:cs typeface="Arial" panose="020B0604020202020204" pitchFamily="34" charset="0"/>
              </a:rPr>
              <a:t>We need to understand how visualizations can communicate harms to patients and other evidence users</a:t>
            </a:r>
          </a:p>
        </p:txBody>
      </p:sp>
      <p:sp>
        <p:nvSpPr>
          <p:cNvPr id="5" name="TextBox 4">
            <a:extLst>
              <a:ext uri="{FF2B5EF4-FFF2-40B4-BE49-F238E27FC236}">
                <a16:creationId xmlns:a16="http://schemas.microsoft.com/office/drawing/2014/main" id="{57AC9890-CBAA-6DB7-C7C0-041AB663944E}"/>
              </a:ext>
            </a:extLst>
          </p:cNvPr>
          <p:cNvSpPr txBox="1"/>
          <p:nvPr/>
        </p:nvSpPr>
        <p:spPr>
          <a:xfrm>
            <a:off x="8724614" y="4835723"/>
            <a:ext cx="419387" cy="307777"/>
          </a:xfrm>
          <a:prstGeom prst="rect">
            <a:avLst/>
          </a:prstGeom>
          <a:noFill/>
        </p:spPr>
        <p:txBody>
          <a:bodyPr wrap="square" rtlCol="0">
            <a:spAutoFit/>
          </a:bodyPr>
          <a:lstStyle/>
          <a:p>
            <a:pPr algn="ctr"/>
            <a:fld id="{A41F1F65-0BDD-4542-A9FC-E0796988BFB0}" type="slidenum">
              <a:rPr lang="en-CA" sz="1400" b="1" smtClean="0">
                <a:solidFill>
                  <a:schemeClr val="bg1"/>
                </a:solidFill>
              </a:rPr>
              <a:pPr algn="ctr"/>
              <a:t>21</a:t>
            </a:fld>
            <a:endParaRPr lang="en-CA" sz="1400" b="1" dirty="0">
              <a:solidFill>
                <a:schemeClr val="bg1"/>
              </a:solidFill>
            </a:endParaRPr>
          </a:p>
        </p:txBody>
      </p:sp>
    </p:spTree>
    <p:extLst>
      <p:ext uri="{BB962C8B-B14F-4D97-AF65-F5344CB8AC3E}">
        <p14:creationId xmlns:p14="http://schemas.microsoft.com/office/powerpoint/2010/main" val="2230884119"/>
      </p:ext>
    </p:extLst>
  </p:cSld>
  <p:clrMapOvr>
    <a:masterClrMapping/>
  </p:clrMapOvr>
  <mc:AlternateContent xmlns:mc="http://schemas.openxmlformats.org/markup-compatibility/2006" xmlns:p14="http://schemas.microsoft.com/office/powerpoint/2010/main">
    <mc:Choice Requires="p14">
      <p:transition spd="slow" p14:dur="2000" advTm="89745"/>
    </mc:Choice>
    <mc:Fallback xmlns="">
      <p:transition spd="slow" advTm="89745"/>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242866-61EC-CDE6-223D-1377D04D099F}"/>
              </a:ext>
            </a:extLst>
          </p:cNvPr>
          <p:cNvSpPr>
            <a:spLocks noGrp="1"/>
          </p:cNvSpPr>
          <p:nvPr>
            <p:ph type="title"/>
          </p:nvPr>
        </p:nvSpPr>
        <p:spPr>
          <a:xfrm>
            <a:off x="722313" y="1806485"/>
            <a:ext cx="7772400" cy="1021556"/>
          </a:xfrm>
        </p:spPr>
        <p:txBody>
          <a:bodyPr/>
          <a:lstStyle/>
          <a:p>
            <a:r>
              <a:rPr lang="en-CA" sz="6000" b="1" dirty="0">
                <a:solidFill>
                  <a:schemeClr val="bg2">
                    <a:lumMod val="50000"/>
                  </a:schemeClr>
                </a:solidFill>
                <a:latin typeface="Times New Roman" panose="02020603050405020304" pitchFamily="18" charset="0"/>
                <a:cs typeface="Times New Roman" panose="02020603050405020304" pitchFamily="18" charset="0"/>
              </a:rPr>
              <a:t>Thank you</a:t>
            </a:r>
          </a:p>
        </p:txBody>
      </p:sp>
      <p:sp>
        <p:nvSpPr>
          <p:cNvPr id="3" name="Text Placeholder 2">
            <a:extLst>
              <a:ext uri="{FF2B5EF4-FFF2-40B4-BE49-F238E27FC236}">
                <a16:creationId xmlns:a16="http://schemas.microsoft.com/office/drawing/2014/main" id="{787AC31E-00CC-DD99-C365-F9025359B96B}"/>
              </a:ext>
            </a:extLst>
          </p:cNvPr>
          <p:cNvSpPr>
            <a:spLocks noGrp="1"/>
          </p:cNvSpPr>
          <p:nvPr>
            <p:ph type="body" idx="1"/>
          </p:nvPr>
        </p:nvSpPr>
        <p:spPr>
          <a:xfrm>
            <a:off x="722313" y="3233601"/>
            <a:ext cx="7772400" cy="1125140"/>
          </a:xfrm>
        </p:spPr>
        <p:txBody>
          <a:bodyPr/>
          <a:lstStyle/>
          <a:p>
            <a:r>
              <a:rPr lang="en-CA" dirty="0"/>
              <a:t>Email: riaz.qureshi@cuanschutz.edu</a:t>
            </a:r>
          </a:p>
        </p:txBody>
      </p:sp>
      <p:sp>
        <p:nvSpPr>
          <p:cNvPr id="5" name="TextBox 4">
            <a:extLst>
              <a:ext uri="{FF2B5EF4-FFF2-40B4-BE49-F238E27FC236}">
                <a16:creationId xmlns:a16="http://schemas.microsoft.com/office/drawing/2014/main" id="{B3F30E32-796D-7ED2-7479-67053DFAE9AF}"/>
              </a:ext>
            </a:extLst>
          </p:cNvPr>
          <p:cNvSpPr txBox="1"/>
          <p:nvPr/>
        </p:nvSpPr>
        <p:spPr>
          <a:xfrm>
            <a:off x="8724614" y="4835723"/>
            <a:ext cx="419387" cy="307777"/>
          </a:xfrm>
          <a:prstGeom prst="rect">
            <a:avLst/>
          </a:prstGeom>
          <a:noFill/>
        </p:spPr>
        <p:txBody>
          <a:bodyPr wrap="square" rtlCol="0">
            <a:spAutoFit/>
          </a:bodyPr>
          <a:lstStyle/>
          <a:p>
            <a:pPr algn="ctr"/>
            <a:fld id="{A41F1F65-0BDD-4542-A9FC-E0796988BFB0}" type="slidenum">
              <a:rPr lang="en-CA" sz="1400" b="1" smtClean="0">
                <a:solidFill>
                  <a:schemeClr val="bg1"/>
                </a:solidFill>
              </a:rPr>
              <a:pPr algn="ctr"/>
              <a:t>22</a:t>
            </a:fld>
            <a:endParaRPr lang="en-CA" sz="1400" b="1" dirty="0">
              <a:solidFill>
                <a:schemeClr val="bg1"/>
              </a:solidFill>
            </a:endParaRPr>
          </a:p>
        </p:txBody>
      </p:sp>
    </p:spTree>
    <p:extLst>
      <p:ext uri="{BB962C8B-B14F-4D97-AF65-F5344CB8AC3E}">
        <p14:creationId xmlns:p14="http://schemas.microsoft.com/office/powerpoint/2010/main" val="27977119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B5D8D4-4310-49CB-A714-AC9BCD2582E9}"/>
              </a:ext>
            </a:extLst>
          </p:cNvPr>
          <p:cNvSpPr>
            <a:spLocks noGrp="1"/>
          </p:cNvSpPr>
          <p:nvPr>
            <p:ph type="title"/>
          </p:nvPr>
        </p:nvSpPr>
        <p:spPr>
          <a:xfrm>
            <a:off x="3161211" y="206375"/>
            <a:ext cx="5982789" cy="857250"/>
          </a:xfrm>
        </p:spPr>
        <p:txBody>
          <a:bodyPr/>
          <a:lstStyle/>
          <a:p>
            <a:pPr>
              <a:lnSpc>
                <a:spcPct val="90000"/>
              </a:lnSpc>
            </a:pPr>
            <a:r>
              <a:rPr lang="en-US" sz="4125" b="1" dirty="0">
                <a:solidFill>
                  <a:schemeClr val="bg2">
                    <a:lumMod val="50000"/>
                  </a:schemeClr>
                </a:solidFill>
                <a:latin typeface="Times New Roman"/>
                <a:ea typeface="+mj-ea"/>
                <a:cs typeface="Times New Roman"/>
              </a:rPr>
              <a:t>Hierarchical terminology and multi-dimensionality</a:t>
            </a:r>
          </a:p>
        </p:txBody>
      </p:sp>
      <p:pic>
        <p:nvPicPr>
          <p:cNvPr id="3" name="Picture 2">
            <a:extLst>
              <a:ext uri="{FF2B5EF4-FFF2-40B4-BE49-F238E27FC236}">
                <a16:creationId xmlns:a16="http://schemas.microsoft.com/office/drawing/2014/main" id="{EBFCB962-22C5-4619-A69C-26D84DF05F3A}"/>
              </a:ext>
            </a:extLst>
          </p:cNvPr>
          <p:cNvPicPr>
            <a:picLocks noChangeAspect="1"/>
          </p:cNvPicPr>
          <p:nvPr/>
        </p:nvPicPr>
        <p:blipFill>
          <a:blip r:embed="rId2"/>
          <a:srcRect/>
          <a:stretch>
            <a:fillRect/>
          </a:stretch>
        </p:blipFill>
        <p:spPr bwMode="auto">
          <a:xfrm>
            <a:off x="470324" y="132926"/>
            <a:ext cx="2060652" cy="3960387"/>
          </a:xfrm>
          <a:prstGeom prst="rect">
            <a:avLst/>
          </a:prstGeom>
          <a:noFill/>
          <a:ln>
            <a:noFill/>
          </a:ln>
        </p:spPr>
      </p:pic>
      <p:pic>
        <p:nvPicPr>
          <p:cNvPr id="12" name="Picture 11">
            <a:extLst>
              <a:ext uri="{FF2B5EF4-FFF2-40B4-BE49-F238E27FC236}">
                <a16:creationId xmlns:a16="http://schemas.microsoft.com/office/drawing/2014/main" id="{3D4E00E5-A1E9-4D3E-909F-5040CC09287A}"/>
              </a:ext>
            </a:extLst>
          </p:cNvPr>
          <p:cNvPicPr>
            <a:picLocks noChangeAspect="1"/>
          </p:cNvPicPr>
          <p:nvPr/>
        </p:nvPicPr>
        <p:blipFill>
          <a:blip r:embed="rId3"/>
          <a:stretch>
            <a:fillRect/>
          </a:stretch>
        </p:blipFill>
        <p:spPr>
          <a:xfrm>
            <a:off x="4935331" y="1369107"/>
            <a:ext cx="2946190" cy="2963418"/>
          </a:xfrm>
          <a:prstGeom prst="rect">
            <a:avLst/>
          </a:prstGeom>
        </p:spPr>
      </p:pic>
      <p:sp>
        <p:nvSpPr>
          <p:cNvPr id="13" name="TextBox 12">
            <a:extLst>
              <a:ext uri="{FF2B5EF4-FFF2-40B4-BE49-F238E27FC236}">
                <a16:creationId xmlns:a16="http://schemas.microsoft.com/office/drawing/2014/main" id="{3964C007-D4E3-4079-A3E1-74C91AA9728D}"/>
              </a:ext>
            </a:extLst>
          </p:cNvPr>
          <p:cNvSpPr txBox="1"/>
          <p:nvPr/>
        </p:nvSpPr>
        <p:spPr>
          <a:xfrm>
            <a:off x="0" y="4228651"/>
            <a:ext cx="9144001" cy="207749"/>
          </a:xfrm>
          <a:prstGeom prst="rect">
            <a:avLst/>
          </a:prstGeom>
        </p:spPr>
        <p:txBody>
          <a:bodyPr vert="horz" wrap="square" rtlCol="0">
            <a:spAutoFit/>
          </a:bodyPr>
          <a:lstStyle/>
          <a:p>
            <a:r>
              <a:rPr lang="en-CA" sz="750" dirty="0"/>
              <a:t>ICH 2021; Andrews 2016; </a:t>
            </a:r>
            <a:r>
              <a:rPr lang="en-CA" sz="750" dirty="0" err="1"/>
              <a:t>Fizames</a:t>
            </a:r>
            <a:r>
              <a:rPr lang="en-CA" sz="750" dirty="0"/>
              <a:t> 1997; </a:t>
            </a:r>
            <a:r>
              <a:rPr lang="en-CA" sz="750" dirty="0" err="1"/>
              <a:t>Tremmel</a:t>
            </a:r>
            <a:r>
              <a:rPr lang="en-CA" sz="750" dirty="0"/>
              <a:t> 2001; ICH 2016; Ma 2016; Cornelius 2020; Phillips 2020</a:t>
            </a:r>
          </a:p>
        </p:txBody>
      </p:sp>
      <p:sp>
        <p:nvSpPr>
          <p:cNvPr id="5" name="TextBox 4">
            <a:extLst>
              <a:ext uri="{FF2B5EF4-FFF2-40B4-BE49-F238E27FC236}">
                <a16:creationId xmlns:a16="http://schemas.microsoft.com/office/drawing/2014/main" id="{4D553C2D-71E2-C9A8-290F-51CCFC628D42}"/>
              </a:ext>
            </a:extLst>
          </p:cNvPr>
          <p:cNvSpPr txBox="1"/>
          <p:nvPr/>
        </p:nvSpPr>
        <p:spPr>
          <a:xfrm>
            <a:off x="8807117" y="4835723"/>
            <a:ext cx="336884" cy="307777"/>
          </a:xfrm>
          <a:prstGeom prst="rect">
            <a:avLst/>
          </a:prstGeom>
          <a:noFill/>
        </p:spPr>
        <p:txBody>
          <a:bodyPr wrap="square" rtlCol="0">
            <a:spAutoFit/>
          </a:bodyPr>
          <a:lstStyle/>
          <a:p>
            <a:pPr algn="ctr"/>
            <a:fld id="{A41F1F65-0BDD-4542-A9FC-E0796988BFB0}" type="slidenum">
              <a:rPr lang="en-CA" sz="1400" b="1" smtClean="0">
                <a:solidFill>
                  <a:schemeClr val="bg1"/>
                </a:solidFill>
              </a:rPr>
              <a:pPr algn="ctr"/>
              <a:t>3</a:t>
            </a:fld>
            <a:endParaRPr lang="en-CA" sz="1400" b="1" dirty="0">
              <a:solidFill>
                <a:schemeClr val="bg1"/>
              </a:solidFill>
            </a:endParaRPr>
          </a:p>
        </p:txBody>
      </p:sp>
    </p:spTree>
    <p:extLst>
      <p:ext uri="{BB962C8B-B14F-4D97-AF65-F5344CB8AC3E}">
        <p14:creationId xmlns:p14="http://schemas.microsoft.com/office/powerpoint/2010/main" val="20961224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6404E204-5626-497D-AE70-1D3B0579CEAC}"/>
              </a:ext>
            </a:extLst>
          </p:cNvPr>
          <p:cNvSpPr txBox="1">
            <a:spLocks/>
          </p:cNvSpPr>
          <p:nvPr/>
        </p:nvSpPr>
        <p:spPr>
          <a:xfrm>
            <a:off x="354105" y="279956"/>
            <a:ext cx="4365941" cy="123283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CA" sz="4125" b="1" dirty="0">
                <a:solidFill>
                  <a:schemeClr val="bg2">
                    <a:lumMod val="50000"/>
                  </a:schemeClr>
                </a:solidFill>
                <a:latin typeface="Times New Roman"/>
                <a:cs typeface="Times New Roman"/>
              </a:rPr>
              <a:t>Selection criteria</a:t>
            </a:r>
          </a:p>
        </p:txBody>
      </p:sp>
      <p:sp>
        <p:nvSpPr>
          <p:cNvPr id="12" name="Text Placeholder 2">
            <a:extLst>
              <a:ext uri="{FF2B5EF4-FFF2-40B4-BE49-F238E27FC236}">
                <a16:creationId xmlns:a16="http://schemas.microsoft.com/office/drawing/2014/main" id="{7348849C-F72A-4285-9A51-3F7CF7191E14}"/>
              </a:ext>
            </a:extLst>
          </p:cNvPr>
          <p:cNvSpPr txBox="1">
            <a:spLocks/>
          </p:cNvSpPr>
          <p:nvPr/>
        </p:nvSpPr>
        <p:spPr>
          <a:xfrm>
            <a:off x="354105" y="1164877"/>
            <a:ext cx="3105603" cy="234400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8853" indent="-342900">
              <a:spcAft>
                <a:spcPts val="900"/>
              </a:spcAft>
              <a:buFont typeface="Wingdings" panose="05000000000000000000" pitchFamily="2" charset="2"/>
              <a:buChar char="Ø"/>
            </a:pPr>
            <a:r>
              <a:rPr lang="en-CA" sz="2100" dirty="0">
                <a:cs typeface="Arial" panose="020B0604020202020204" pitchFamily="34" charset="0"/>
              </a:rPr>
              <a:t>Rules that determine which harms will be reported in a given publication</a:t>
            </a:r>
          </a:p>
          <a:p>
            <a:pPr marL="348853" indent="-342900">
              <a:spcAft>
                <a:spcPts val="900"/>
              </a:spcAft>
              <a:buFont typeface="Wingdings" panose="05000000000000000000" pitchFamily="2" charset="2"/>
              <a:buChar char="Ø"/>
            </a:pPr>
            <a:r>
              <a:rPr lang="en-CA" sz="2100" dirty="0">
                <a:cs typeface="Arial" panose="020B0604020202020204" pitchFamily="34" charset="0"/>
              </a:rPr>
              <a:t>Inconsistent criteria across reports for any given study</a:t>
            </a:r>
          </a:p>
        </p:txBody>
      </p:sp>
      <p:pic>
        <p:nvPicPr>
          <p:cNvPr id="20" name="Picture 19" descr="A screenshot of a cell phone&#10;&#10;Description automatically generated">
            <a:extLst>
              <a:ext uri="{FF2B5EF4-FFF2-40B4-BE49-F238E27FC236}">
                <a16:creationId xmlns:a16="http://schemas.microsoft.com/office/drawing/2014/main" id="{A2D4E066-D4D3-432E-89A1-BD4AD285A4A9}"/>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4359878" y="285062"/>
            <a:ext cx="4682735" cy="3911372"/>
          </a:xfrm>
          <a:prstGeom prst="rect">
            <a:avLst/>
          </a:prstGeom>
        </p:spPr>
      </p:pic>
      <p:sp>
        <p:nvSpPr>
          <p:cNvPr id="7" name="TextBox 6">
            <a:extLst>
              <a:ext uri="{FF2B5EF4-FFF2-40B4-BE49-F238E27FC236}">
                <a16:creationId xmlns:a16="http://schemas.microsoft.com/office/drawing/2014/main" id="{65533FEB-B893-4296-A27A-337E5AF07DB0}"/>
              </a:ext>
            </a:extLst>
          </p:cNvPr>
          <p:cNvSpPr txBox="1"/>
          <p:nvPr/>
        </p:nvSpPr>
        <p:spPr>
          <a:xfrm>
            <a:off x="0" y="4225251"/>
            <a:ext cx="7989823" cy="207749"/>
          </a:xfrm>
          <a:prstGeom prst="rect">
            <a:avLst/>
          </a:prstGeom>
        </p:spPr>
        <p:txBody>
          <a:bodyPr vert="horz" wrap="square" rtlCol="0">
            <a:spAutoFit/>
          </a:bodyPr>
          <a:lstStyle/>
          <a:p>
            <a:r>
              <a:rPr lang="en-CA" sz="750" dirty="0"/>
              <a:t>NCT01468039; FDA 2015; Meltzer 2016</a:t>
            </a:r>
          </a:p>
        </p:txBody>
      </p:sp>
      <p:sp>
        <p:nvSpPr>
          <p:cNvPr id="8" name="TextBox 7">
            <a:extLst>
              <a:ext uri="{FF2B5EF4-FFF2-40B4-BE49-F238E27FC236}">
                <a16:creationId xmlns:a16="http://schemas.microsoft.com/office/drawing/2014/main" id="{130424F8-42B9-2B67-3671-72B33DC11E0B}"/>
              </a:ext>
            </a:extLst>
          </p:cNvPr>
          <p:cNvSpPr txBox="1"/>
          <p:nvPr/>
        </p:nvSpPr>
        <p:spPr>
          <a:xfrm>
            <a:off x="8807117" y="4835723"/>
            <a:ext cx="336884" cy="307777"/>
          </a:xfrm>
          <a:prstGeom prst="rect">
            <a:avLst/>
          </a:prstGeom>
          <a:noFill/>
        </p:spPr>
        <p:txBody>
          <a:bodyPr wrap="square" rtlCol="0">
            <a:spAutoFit/>
          </a:bodyPr>
          <a:lstStyle/>
          <a:p>
            <a:pPr algn="ctr"/>
            <a:fld id="{A41F1F65-0BDD-4542-A9FC-E0796988BFB0}" type="slidenum">
              <a:rPr lang="en-CA" sz="1400" b="1" smtClean="0">
                <a:solidFill>
                  <a:schemeClr val="bg1"/>
                </a:solidFill>
              </a:rPr>
              <a:pPr algn="ctr"/>
              <a:t>4</a:t>
            </a:fld>
            <a:endParaRPr lang="en-CA" sz="1400" b="1" dirty="0">
              <a:solidFill>
                <a:schemeClr val="bg1"/>
              </a:solidFill>
            </a:endParaRPr>
          </a:p>
        </p:txBody>
      </p:sp>
    </p:spTree>
    <p:extLst>
      <p:ext uri="{BB962C8B-B14F-4D97-AF65-F5344CB8AC3E}">
        <p14:creationId xmlns:p14="http://schemas.microsoft.com/office/powerpoint/2010/main" val="2939368289"/>
      </p:ext>
    </p:extLst>
  </p:cSld>
  <p:clrMapOvr>
    <a:masterClrMapping/>
  </p:clrMapOvr>
  <mc:AlternateContent xmlns:mc="http://schemas.openxmlformats.org/markup-compatibility/2006" xmlns:p14="http://schemas.microsoft.com/office/powerpoint/2010/main">
    <mc:Choice Requires="p14">
      <p:transition spd="slow" p14:dur="2000" advTm="34669"/>
    </mc:Choice>
    <mc:Fallback xmlns="">
      <p:transition spd="slow" advTm="34669"/>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B9A610-A14C-4763-8601-4339CEF623AB}"/>
              </a:ext>
            </a:extLst>
          </p:cNvPr>
          <p:cNvSpPr>
            <a:spLocks noGrp="1"/>
          </p:cNvSpPr>
          <p:nvPr>
            <p:ph type="title"/>
          </p:nvPr>
        </p:nvSpPr>
        <p:spPr>
          <a:xfrm>
            <a:off x="355756" y="297517"/>
            <a:ext cx="8432488" cy="857250"/>
          </a:xfrm>
        </p:spPr>
        <p:txBody>
          <a:bodyPr/>
          <a:lstStyle/>
          <a:p>
            <a:r>
              <a:rPr lang="en-CA" dirty="0">
                <a:solidFill>
                  <a:schemeClr val="bg2">
                    <a:lumMod val="50000"/>
                  </a:schemeClr>
                </a:solidFill>
              </a:rPr>
              <a:t>Visualization approaches to harms</a:t>
            </a:r>
          </a:p>
        </p:txBody>
      </p:sp>
      <p:sp>
        <p:nvSpPr>
          <p:cNvPr id="13" name="TextBox 12">
            <a:extLst>
              <a:ext uri="{FF2B5EF4-FFF2-40B4-BE49-F238E27FC236}">
                <a16:creationId xmlns:a16="http://schemas.microsoft.com/office/drawing/2014/main" id="{C3501DD5-17A6-4FB8-A6AA-C7B346F5D1FA}"/>
              </a:ext>
            </a:extLst>
          </p:cNvPr>
          <p:cNvSpPr txBox="1"/>
          <p:nvPr/>
        </p:nvSpPr>
        <p:spPr>
          <a:xfrm>
            <a:off x="-3" y="4228463"/>
            <a:ext cx="7989823" cy="207749"/>
          </a:xfrm>
          <a:prstGeom prst="rect">
            <a:avLst/>
          </a:prstGeom>
        </p:spPr>
        <p:txBody>
          <a:bodyPr vert="horz" wrap="square" rtlCol="0">
            <a:spAutoFit/>
          </a:bodyPr>
          <a:lstStyle/>
          <a:p>
            <a:r>
              <a:rPr lang="en-CA" sz="750" dirty="0"/>
              <a:t>Berry 1998; </a:t>
            </a:r>
            <a:r>
              <a:rPr lang="en-CA" sz="750" dirty="0" err="1"/>
              <a:t>Buchter</a:t>
            </a:r>
            <a:r>
              <a:rPr lang="en-CA" sz="750" dirty="0"/>
              <a:t> 2014; Berry 2002; </a:t>
            </a:r>
            <a:r>
              <a:rPr lang="en-CA" sz="750" dirty="0" err="1"/>
              <a:t>Enlund</a:t>
            </a:r>
            <a:r>
              <a:rPr lang="en-CA" sz="750" dirty="0"/>
              <a:t> 1991; Lang 2016; Entwistle 2005; Duclos 2005; Tarn 2015; </a:t>
            </a:r>
            <a:r>
              <a:rPr lang="en-CA" sz="750" dirty="0" err="1"/>
              <a:t>Basch</a:t>
            </a:r>
            <a:r>
              <a:rPr lang="en-CA" sz="750" dirty="0"/>
              <a:t> 2010; Berry 2003; McNeal 2010; Franklin 2013</a:t>
            </a:r>
          </a:p>
        </p:txBody>
      </p:sp>
      <p:sp>
        <p:nvSpPr>
          <p:cNvPr id="14" name="Text Placeholder 2">
            <a:extLst>
              <a:ext uri="{FF2B5EF4-FFF2-40B4-BE49-F238E27FC236}">
                <a16:creationId xmlns:a16="http://schemas.microsoft.com/office/drawing/2014/main" id="{ECA6B273-D8D7-438E-A6F7-D700421308A7}"/>
              </a:ext>
            </a:extLst>
          </p:cNvPr>
          <p:cNvSpPr>
            <a:spLocks noGrp="1"/>
          </p:cNvSpPr>
          <p:nvPr>
            <p:ph type="body" sz="quarter" idx="10"/>
          </p:nvPr>
        </p:nvSpPr>
        <p:spPr>
          <a:xfrm>
            <a:off x="357406" y="1137206"/>
            <a:ext cx="8432489" cy="3072246"/>
          </a:xfrm>
        </p:spPr>
        <p:txBody>
          <a:bodyPr/>
          <a:lstStyle/>
          <a:p>
            <a:pPr marL="348853" indent="-342900">
              <a:spcAft>
                <a:spcPts val="900"/>
              </a:spcAft>
              <a:buFont typeface="Wingdings" panose="05000000000000000000" pitchFamily="2" charset="2"/>
              <a:buChar char="Ø"/>
            </a:pPr>
            <a:r>
              <a:rPr lang="en-CA" sz="2100" dirty="0">
                <a:latin typeface="+mj-lt"/>
                <a:cs typeface="Arial" panose="020B0604020202020204" pitchFamily="34" charset="0"/>
              </a:rPr>
              <a:t>Harms data are incomplete and truncated/summarized for publication</a:t>
            </a:r>
          </a:p>
          <a:p>
            <a:pPr marL="673894" lvl="1" indent="-336947">
              <a:spcAft>
                <a:spcPts val="900"/>
              </a:spcAft>
            </a:pPr>
            <a:r>
              <a:rPr lang="en-CA" sz="1950" dirty="0">
                <a:latin typeface="+mj-lt"/>
                <a:cs typeface="Arial" panose="020B0604020202020204" pitchFamily="34" charset="0"/>
              </a:rPr>
              <a:t>Presented as counts</a:t>
            </a:r>
          </a:p>
          <a:p>
            <a:pPr marL="673894" lvl="1" indent="-336947">
              <a:spcAft>
                <a:spcPts val="1800"/>
              </a:spcAft>
            </a:pPr>
            <a:r>
              <a:rPr lang="en-CA" sz="1950" dirty="0">
                <a:latin typeface="+mj-lt"/>
                <a:cs typeface="Arial" panose="020B0604020202020204" pitchFamily="34" charset="0"/>
              </a:rPr>
              <a:t>Highly selected harms meeting specific criteria</a:t>
            </a:r>
          </a:p>
          <a:p>
            <a:pPr marL="348853" indent="-342900">
              <a:spcAft>
                <a:spcPts val="900"/>
              </a:spcAft>
              <a:buFont typeface="Wingdings" panose="05000000000000000000" pitchFamily="2" charset="2"/>
              <a:buChar char="Ø"/>
            </a:pPr>
            <a:r>
              <a:rPr lang="en-CA" sz="2100" dirty="0">
                <a:latin typeface="+mj-lt"/>
                <a:cs typeface="Arial" panose="020B0604020202020204" pitchFamily="34" charset="0"/>
              </a:rPr>
              <a:t>Patients and clinicians want more information than they are getting</a:t>
            </a:r>
          </a:p>
          <a:p>
            <a:pPr marL="673894" lvl="1" indent="-336947">
              <a:spcAft>
                <a:spcPts val="1800"/>
              </a:spcAft>
            </a:pPr>
            <a:r>
              <a:rPr lang="en-CA" sz="1950" dirty="0">
                <a:latin typeface="+mj-lt"/>
                <a:cs typeface="Arial" panose="020B0604020202020204" pitchFamily="34" charset="0"/>
              </a:rPr>
              <a:t>To understand the full picture of potential harms, people need other aspects of the harms</a:t>
            </a:r>
          </a:p>
        </p:txBody>
      </p:sp>
      <p:sp>
        <p:nvSpPr>
          <p:cNvPr id="6" name="TextBox 5">
            <a:extLst>
              <a:ext uri="{FF2B5EF4-FFF2-40B4-BE49-F238E27FC236}">
                <a16:creationId xmlns:a16="http://schemas.microsoft.com/office/drawing/2014/main" id="{80236FFC-650A-F414-E777-BF2E0D06363D}"/>
              </a:ext>
            </a:extLst>
          </p:cNvPr>
          <p:cNvSpPr txBox="1"/>
          <p:nvPr/>
        </p:nvSpPr>
        <p:spPr>
          <a:xfrm>
            <a:off x="8807117" y="4835723"/>
            <a:ext cx="336884" cy="307777"/>
          </a:xfrm>
          <a:prstGeom prst="rect">
            <a:avLst/>
          </a:prstGeom>
          <a:noFill/>
        </p:spPr>
        <p:txBody>
          <a:bodyPr wrap="square" rtlCol="0">
            <a:spAutoFit/>
          </a:bodyPr>
          <a:lstStyle/>
          <a:p>
            <a:pPr algn="ctr"/>
            <a:fld id="{A41F1F65-0BDD-4542-A9FC-E0796988BFB0}" type="slidenum">
              <a:rPr lang="en-CA" sz="1400" b="1" smtClean="0">
                <a:solidFill>
                  <a:schemeClr val="bg1"/>
                </a:solidFill>
              </a:rPr>
              <a:pPr algn="ctr"/>
              <a:t>5</a:t>
            </a:fld>
            <a:endParaRPr lang="en-CA" sz="1400" b="1" dirty="0">
              <a:solidFill>
                <a:schemeClr val="bg1"/>
              </a:solidFill>
            </a:endParaRPr>
          </a:p>
        </p:txBody>
      </p:sp>
    </p:spTree>
    <p:extLst>
      <p:ext uri="{BB962C8B-B14F-4D97-AF65-F5344CB8AC3E}">
        <p14:creationId xmlns:p14="http://schemas.microsoft.com/office/powerpoint/2010/main" val="1094709437"/>
      </p:ext>
    </p:extLst>
  </p:cSld>
  <p:clrMapOvr>
    <a:masterClrMapping/>
  </p:clrMapOvr>
  <mc:AlternateContent xmlns:mc="http://schemas.openxmlformats.org/markup-compatibility/2006" xmlns:p14="http://schemas.microsoft.com/office/powerpoint/2010/main">
    <mc:Choice Requires="p14">
      <p:transition spd="slow" p14:dur="2000" advTm="56062"/>
    </mc:Choice>
    <mc:Fallback xmlns="">
      <p:transition spd="slow" advTm="56062"/>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B9A610-A14C-4763-8601-4339CEF623AB}"/>
              </a:ext>
            </a:extLst>
          </p:cNvPr>
          <p:cNvSpPr>
            <a:spLocks noGrp="1"/>
          </p:cNvSpPr>
          <p:nvPr>
            <p:ph type="title"/>
          </p:nvPr>
        </p:nvSpPr>
        <p:spPr/>
        <p:txBody>
          <a:bodyPr/>
          <a:lstStyle/>
          <a:p>
            <a:r>
              <a:rPr lang="en-CA" dirty="0">
                <a:solidFill>
                  <a:schemeClr val="bg2">
                    <a:lumMod val="50000"/>
                  </a:schemeClr>
                </a:solidFill>
              </a:rPr>
              <a:t>What we did</a:t>
            </a:r>
          </a:p>
        </p:txBody>
      </p:sp>
      <p:sp>
        <p:nvSpPr>
          <p:cNvPr id="3" name="Text Placeholder 2">
            <a:extLst>
              <a:ext uri="{FF2B5EF4-FFF2-40B4-BE49-F238E27FC236}">
                <a16:creationId xmlns:a16="http://schemas.microsoft.com/office/drawing/2014/main" id="{BE3F8F19-33A4-4604-96E0-3CD7B29F5E2B}"/>
              </a:ext>
            </a:extLst>
          </p:cNvPr>
          <p:cNvSpPr>
            <a:spLocks noGrp="1"/>
          </p:cNvSpPr>
          <p:nvPr>
            <p:ph type="body" sz="quarter" idx="10"/>
          </p:nvPr>
        </p:nvSpPr>
        <p:spPr>
          <a:xfrm>
            <a:off x="357406" y="1137206"/>
            <a:ext cx="8429186" cy="3444733"/>
          </a:xfrm>
        </p:spPr>
        <p:txBody>
          <a:bodyPr/>
          <a:lstStyle/>
          <a:p>
            <a:pPr marL="348853" indent="-342900">
              <a:spcAft>
                <a:spcPts val="900"/>
              </a:spcAft>
              <a:buFont typeface="Wingdings" panose="05000000000000000000" pitchFamily="2" charset="2"/>
              <a:buChar char="Ø"/>
            </a:pPr>
            <a:r>
              <a:rPr lang="en-CA" sz="2100" dirty="0">
                <a:latin typeface="+mj-lt"/>
                <a:cs typeface="Arial" panose="020B0604020202020204" pitchFamily="34" charset="0"/>
              </a:rPr>
              <a:t>6 visualizations for presenting multiple emerging adverse events</a:t>
            </a:r>
          </a:p>
          <a:p>
            <a:pPr marL="673894" lvl="1" indent="-336947">
              <a:spcAft>
                <a:spcPts val="1800"/>
              </a:spcAft>
            </a:pPr>
            <a:r>
              <a:rPr lang="en-CA" sz="1950" dirty="0">
                <a:latin typeface="+mj-lt"/>
                <a:cs typeface="Arial" panose="020B0604020202020204" pitchFamily="34" charset="0"/>
              </a:rPr>
              <a:t>Dot Plot, Bar Chart, Volcano Plot, Heatmap, </a:t>
            </a:r>
            <a:r>
              <a:rPr lang="en-CA" sz="1950" dirty="0" err="1">
                <a:latin typeface="+mj-lt"/>
                <a:cs typeface="Arial" panose="020B0604020202020204" pitchFamily="34" charset="0"/>
              </a:rPr>
              <a:t>Treemap</a:t>
            </a:r>
            <a:r>
              <a:rPr lang="en-CA" sz="1950" dirty="0">
                <a:latin typeface="+mj-lt"/>
                <a:cs typeface="Arial" panose="020B0604020202020204" pitchFamily="34" charset="0"/>
              </a:rPr>
              <a:t>, Tendril Plot</a:t>
            </a:r>
          </a:p>
          <a:p>
            <a:pPr marL="348853" indent="-342900">
              <a:spcAft>
                <a:spcPts val="1800"/>
              </a:spcAft>
              <a:buFont typeface="Wingdings" panose="05000000000000000000" pitchFamily="2" charset="2"/>
              <a:buChar char="Ø"/>
            </a:pPr>
            <a:r>
              <a:rPr lang="en-CA" sz="2100" dirty="0">
                <a:latin typeface="+mj-lt"/>
                <a:cs typeface="Arial" panose="020B0604020202020204" pitchFamily="34" charset="0"/>
              </a:rPr>
              <a:t>Trial with Individual Participant Data on harms from the Multiple Data Sources in Systematic Reviews (MUDS) Study</a:t>
            </a:r>
          </a:p>
          <a:p>
            <a:pPr marL="348853" lvl="1" indent="-342900" defTabSz="342900" fontAlgn="auto">
              <a:lnSpc>
                <a:spcPct val="80000"/>
              </a:lnSpc>
              <a:spcAft>
                <a:spcPts val="1800"/>
              </a:spcAft>
              <a:buFont typeface="Wingdings" panose="05000000000000000000" pitchFamily="2" charset="2"/>
              <a:buChar char="Ø"/>
            </a:pPr>
            <a:r>
              <a:rPr lang="en-CA" sz="2100" dirty="0">
                <a:solidFill>
                  <a:srgbClr val="000000"/>
                </a:solidFill>
                <a:latin typeface="+mj-lt"/>
                <a:cs typeface="Arial" panose="020B0604020202020204" pitchFamily="34" charset="0"/>
              </a:rPr>
              <a:t>Compared visualization characteristics and “value”</a:t>
            </a:r>
          </a:p>
          <a:p>
            <a:pPr marL="0" lvl="1" indent="0" algn="ctr">
              <a:lnSpc>
                <a:spcPct val="200000"/>
              </a:lnSpc>
              <a:spcAft>
                <a:spcPts val="1800"/>
              </a:spcAft>
              <a:buNone/>
            </a:pPr>
            <a:r>
              <a:rPr lang="en-CA" sz="2100" dirty="0">
                <a:latin typeface="+mj-lt"/>
                <a:cs typeface="Arial" panose="020B0604020202020204" pitchFamily="34" charset="0"/>
                <a:hlinkClick r:id="rId3"/>
              </a:rPr>
              <a:t>https://github.com/rquresh/HarmsVisualization</a:t>
            </a:r>
            <a:r>
              <a:rPr lang="en-CA" sz="2100" dirty="0">
                <a:latin typeface="+mj-lt"/>
                <a:cs typeface="Arial" panose="020B0604020202020204" pitchFamily="34" charset="0"/>
              </a:rPr>
              <a:t> </a:t>
            </a:r>
          </a:p>
        </p:txBody>
      </p:sp>
      <p:sp>
        <p:nvSpPr>
          <p:cNvPr id="7" name="TextBox 6">
            <a:extLst>
              <a:ext uri="{FF2B5EF4-FFF2-40B4-BE49-F238E27FC236}">
                <a16:creationId xmlns:a16="http://schemas.microsoft.com/office/drawing/2014/main" id="{21D65EF1-CCB0-455F-B0DF-29F18D403640}"/>
              </a:ext>
            </a:extLst>
          </p:cNvPr>
          <p:cNvSpPr txBox="1"/>
          <p:nvPr/>
        </p:nvSpPr>
        <p:spPr>
          <a:xfrm>
            <a:off x="-3" y="4228459"/>
            <a:ext cx="7989823" cy="207749"/>
          </a:xfrm>
          <a:prstGeom prst="rect">
            <a:avLst/>
          </a:prstGeom>
        </p:spPr>
        <p:txBody>
          <a:bodyPr vert="horz" wrap="square" rtlCol="0">
            <a:spAutoFit/>
          </a:bodyPr>
          <a:lstStyle/>
          <a:p>
            <a:r>
              <a:rPr lang="en-CA" sz="750" dirty="0"/>
              <a:t>Phillips 2019</a:t>
            </a:r>
          </a:p>
        </p:txBody>
      </p:sp>
      <p:sp>
        <p:nvSpPr>
          <p:cNvPr id="6" name="TextBox 5">
            <a:extLst>
              <a:ext uri="{FF2B5EF4-FFF2-40B4-BE49-F238E27FC236}">
                <a16:creationId xmlns:a16="http://schemas.microsoft.com/office/drawing/2014/main" id="{BD3BEF52-4A55-4556-14F6-A495241D639E}"/>
              </a:ext>
            </a:extLst>
          </p:cNvPr>
          <p:cNvSpPr txBox="1"/>
          <p:nvPr/>
        </p:nvSpPr>
        <p:spPr>
          <a:xfrm>
            <a:off x="8807117" y="4835723"/>
            <a:ext cx="336884" cy="307777"/>
          </a:xfrm>
          <a:prstGeom prst="rect">
            <a:avLst/>
          </a:prstGeom>
          <a:noFill/>
        </p:spPr>
        <p:txBody>
          <a:bodyPr wrap="square" rtlCol="0">
            <a:spAutoFit/>
          </a:bodyPr>
          <a:lstStyle/>
          <a:p>
            <a:pPr algn="ctr"/>
            <a:fld id="{A41F1F65-0BDD-4542-A9FC-E0796988BFB0}" type="slidenum">
              <a:rPr lang="en-CA" sz="1400" b="1" smtClean="0">
                <a:solidFill>
                  <a:schemeClr val="bg1"/>
                </a:solidFill>
              </a:rPr>
              <a:pPr algn="ctr"/>
              <a:t>6</a:t>
            </a:fld>
            <a:endParaRPr lang="en-CA" sz="1400" b="1" dirty="0">
              <a:solidFill>
                <a:schemeClr val="bg1"/>
              </a:solidFill>
            </a:endParaRPr>
          </a:p>
        </p:txBody>
      </p:sp>
    </p:spTree>
    <p:extLst>
      <p:ext uri="{BB962C8B-B14F-4D97-AF65-F5344CB8AC3E}">
        <p14:creationId xmlns:p14="http://schemas.microsoft.com/office/powerpoint/2010/main" val="3169730730"/>
      </p:ext>
    </p:extLst>
  </p:cSld>
  <p:clrMapOvr>
    <a:masterClrMapping/>
  </p:clrMapOvr>
  <mc:AlternateContent xmlns:mc="http://schemas.openxmlformats.org/markup-compatibility/2006" xmlns:p14="http://schemas.microsoft.com/office/powerpoint/2010/main">
    <mc:Choice Requires="p14">
      <p:transition spd="slow" p14:dur="2000" advTm="89745"/>
    </mc:Choice>
    <mc:Fallback xmlns="">
      <p:transition spd="slow" advTm="89745"/>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Graphical user interface, application&#10;&#10;Description automatically generated">
            <a:extLst>
              <a:ext uri="{FF2B5EF4-FFF2-40B4-BE49-F238E27FC236}">
                <a16:creationId xmlns:a16="http://schemas.microsoft.com/office/drawing/2014/main" id="{28E1639B-F8D5-4162-8897-72574137213D}"/>
              </a:ext>
            </a:extLst>
          </p:cNvPr>
          <p:cNvPicPr>
            <a:picLocks noChangeAspect="1"/>
          </p:cNvPicPr>
          <p:nvPr/>
        </p:nvPicPr>
        <p:blipFill>
          <a:blip r:embed="rId3"/>
          <a:stretch>
            <a:fillRect/>
          </a:stretch>
        </p:blipFill>
        <p:spPr>
          <a:xfrm>
            <a:off x="162307" y="0"/>
            <a:ext cx="8812010" cy="5143500"/>
          </a:xfrm>
          <a:prstGeom prst="rect">
            <a:avLst/>
          </a:prstGeom>
        </p:spPr>
      </p:pic>
      <p:sp>
        <p:nvSpPr>
          <p:cNvPr id="4" name="TextBox 3">
            <a:extLst>
              <a:ext uri="{FF2B5EF4-FFF2-40B4-BE49-F238E27FC236}">
                <a16:creationId xmlns:a16="http://schemas.microsoft.com/office/drawing/2014/main" id="{A115FA8F-F869-A436-3D41-9AD07445779E}"/>
              </a:ext>
            </a:extLst>
          </p:cNvPr>
          <p:cNvSpPr txBox="1"/>
          <p:nvPr/>
        </p:nvSpPr>
        <p:spPr>
          <a:xfrm>
            <a:off x="8807117" y="4835723"/>
            <a:ext cx="336884" cy="307777"/>
          </a:xfrm>
          <a:prstGeom prst="rect">
            <a:avLst/>
          </a:prstGeom>
          <a:noFill/>
        </p:spPr>
        <p:txBody>
          <a:bodyPr wrap="square" rtlCol="0">
            <a:spAutoFit/>
          </a:bodyPr>
          <a:lstStyle/>
          <a:p>
            <a:pPr algn="ctr"/>
            <a:fld id="{A41F1F65-0BDD-4542-A9FC-E0796988BFB0}" type="slidenum">
              <a:rPr lang="en-CA" sz="1400" b="1" smtClean="0">
                <a:solidFill>
                  <a:schemeClr val="bg1"/>
                </a:solidFill>
              </a:rPr>
              <a:pPr algn="ctr"/>
              <a:t>7</a:t>
            </a:fld>
            <a:endParaRPr lang="en-CA" sz="1400" b="1" dirty="0">
              <a:solidFill>
                <a:schemeClr val="bg1"/>
              </a:solidFill>
            </a:endParaRPr>
          </a:p>
        </p:txBody>
      </p:sp>
    </p:spTree>
    <p:extLst>
      <p:ext uri="{BB962C8B-B14F-4D97-AF65-F5344CB8AC3E}">
        <p14:creationId xmlns:p14="http://schemas.microsoft.com/office/powerpoint/2010/main" val="1083309671"/>
      </p:ext>
    </p:extLst>
  </p:cSld>
  <p:clrMapOvr>
    <a:masterClrMapping/>
  </p:clrMapOvr>
  <mc:AlternateContent xmlns:mc="http://schemas.openxmlformats.org/markup-compatibility/2006" xmlns:p14="http://schemas.microsoft.com/office/powerpoint/2010/main">
    <mc:Choice Requires="p14">
      <p:transition spd="slow" p14:dur="2000" advTm="30567"/>
    </mc:Choice>
    <mc:Fallback xmlns="">
      <p:transition spd="slow" advTm="30567"/>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B9A610-A14C-4763-8601-4339CEF623AB}"/>
              </a:ext>
            </a:extLst>
          </p:cNvPr>
          <p:cNvSpPr>
            <a:spLocks noGrp="1"/>
          </p:cNvSpPr>
          <p:nvPr>
            <p:ph type="title"/>
          </p:nvPr>
        </p:nvSpPr>
        <p:spPr/>
        <p:txBody>
          <a:bodyPr/>
          <a:lstStyle/>
          <a:p>
            <a:r>
              <a:rPr lang="en-CA" dirty="0">
                <a:solidFill>
                  <a:schemeClr val="bg2">
                    <a:lumMod val="50000"/>
                  </a:schemeClr>
                </a:solidFill>
              </a:rPr>
              <a:t>Dot plot</a:t>
            </a:r>
          </a:p>
        </p:txBody>
      </p:sp>
      <p:pic>
        <p:nvPicPr>
          <p:cNvPr id="7" name="Picture 6" descr="A picture containing table&#10;&#10;Description automatically generated">
            <a:extLst>
              <a:ext uri="{FF2B5EF4-FFF2-40B4-BE49-F238E27FC236}">
                <a16:creationId xmlns:a16="http://schemas.microsoft.com/office/drawing/2014/main" id="{DB8A31EE-F365-41C6-8744-7075221E6A5B}"/>
              </a:ext>
            </a:extLst>
          </p:cNvPr>
          <p:cNvPicPr>
            <a:picLocks noChangeAspect="1"/>
          </p:cNvPicPr>
          <p:nvPr/>
        </p:nvPicPr>
        <p:blipFill>
          <a:blip r:embed="rId3"/>
          <a:stretch>
            <a:fillRect/>
          </a:stretch>
        </p:blipFill>
        <p:spPr>
          <a:xfrm>
            <a:off x="5304428" y="31524"/>
            <a:ext cx="3248816" cy="4331755"/>
          </a:xfrm>
          <a:prstGeom prst="rect">
            <a:avLst/>
          </a:prstGeom>
        </p:spPr>
      </p:pic>
      <p:sp>
        <p:nvSpPr>
          <p:cNvPr id="8" name="Rectangle 7">
            <a:extLst>
              <a:ext uri="{FF2B5EF4-FFF2-40B4-BE49-F238E27FC236}">
                <a16:creationId xmlns:a16="http://schemas.microsoft.com/office/drawing/2014/main" id="{9C20F699-DAE8-4839-9146-F69B5B540F9B}"/>
              </a:ext>
            </a:extLst>
          </p:cNvPr>
          <p:cNvSpPr/>
          <p:nvPr/>
        </p:nvSpPr>
        <p:spPr>
          <a:xfrm>
            <a:off x="5805730" y="4116722"/>
            <a:ext cx="268356" cy="1292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Text Placeholder 2">
            <a:extLst>
              <a:ext uri="{FF2B5EF4-FFF2-40B4-BE49-F238E27FC236}">
                <a16:creationId xmlns:a16="http://schemas.microsoft.com/office/drawing/2014/main" id="{200606F6-FFF6-43F1-9C3D-E6D5CAC4C2AC}"/>
              </a:ext>
            </a:extLst>
          </p:cNvPr>
          <p:cNvSpPr>
            <a:spLocks noGrp="1"/>
          </p:cNvSpPr>
          <p:nvPr>
            <p:ph type="body" sz="quarter" idx="10"/>
          </p:nvPr>
        </p:nvSpPr>
        <p:spPr>
          <a:xfrm>
            <a:off x="357406" y="1137206"/>
            <a:ext cx="4005470" cy="3226073"/>
          </a:xfrm>
        </p:spPr>
        <p:txBody>
          <a:bodyPr/>
          <a:lstStyle/>
          <a:p>
            <a:pPr marL="348853" indent="-342900">
              <a:spcAft>
                <a:spcPts val="1800"/>
              </a:spcAft>
              <a:buFont typeface="Wingdings" panose="05000000000000000000" pitchFamily="2" charset="2"/>
              <a:buChar char="Ø"/>
            </a:pPr>
            <a:r>
              <a:rPr lang="en-CA" sz="2100" b="1" dirty="0">
                <a:latin typeface="+mn-lt"/>
                <a:cs typeface="Arial" panose="020B0604020202020204" pitchFamily="34" charset="0"/>
              </a:rPr>
              <a:t>Preferred terms</a:t>
            </a:r>
          </a:p>
          <a:p>
            <a:pPr marL="609600" indent="-277416">
              <a:spcAft>
                <a:spcPts val="1800"/>
              </a:spcAft>
              <a:buFont typeface="Arial" panose="020B0604020202020204" pitchFamily="34" charset="0"/>
              <a:buChar char="•"/>
            </a:pPr>
            <a:r>
              <a:rPr lang="en-CA" sz="2100" dirty="0">
                <a:latin typeface="+mn-lt"/>
                <a:cs typeface="Arial" panose="020B0604020202020204" pitchFamily="34" charset="0"/>
              </a:rPr>
              <a:t>Incidence by arm</a:t>
            </a:r>
          </a:p>
          <a:p>
            <a:pPr marL="609600" indent="-277416">
              <a:spcAft>
                <a:spcPts val="1800"/>
              </a:spcAft>
              <a:buFont typeface="Arial" panose="020B0604020202020204" pitchFamily="34" charset="0"/>
              <a:buChar char="•"/>
            </a:pPr>
            <a:r>
              <a:rPr lang="en-CA" sz="2100" dirty="0">
                <a:latin typeface="+mn-lt"/>
                <a:cs typeface="Arial" panose="020B0604020202020204" pitchFamily="34" charset="0"/>
              </a:rPr>
              <a:t>Effect measure (Relative Risk)</a:t>
            </a:r>
          </a:p>
          <a:p>
            <a:pPr marL="609600" indent="-277416">
              <a:spcAft>
                <a:spcPts val="1800"/>
              </a:spcAft>
              <a:buFont typeface="Arial" panose="020B0604020202020204" pitchFamily="34" charset="0"/>
              <a:buChar char="•"/>
            </a:pPr>
            <a:r>
              <a:rPr lang="en-CA" sz="2100" dirty="0">
                <a:latin typeface="+mn-lt"/>
                <a:cs typeface="Arial" panose="020B0604020202020204" pitchFamily="34" charset="0"/>
              </a:rPr>
              <a:t>95% confidence interval</a:t>
            </a:r>
            <a:endParaRPr lang="en-CA" sz="1950" dirty="0">
              <a:cs typeface="Arial" panose="020B0604020202020204" pitchFamily="34" charset="0"/>
            </a:endParaRPr>
          </a:p>
        </p:txBody>
      </p:sp>
      <p:sp>
        <p:nvSpPr>
          <p:cNvPr id="10" name="TextBox 9">
            <a:extLst>
              <a:ext uri="{FF2B5EF4-FFF2-40B4-BE49-F238E27FC236}">
                <a16:creationId xmlns:a16="http://schemas.microsoft.com/office/drawing/2014/main" id="{0BDD0D25-454A-EA73-FB75-51C6954A4248}"/>
              </a:ext>
            </a:extLst>
          </p:cNvPr>
          <p:cNvSpPr txBox="1"/>
          <p:nvPr/>
        </p:nvSpPr>
        <p:spPr>
          <a:xfrm>
            <a:off x="8807117" y="4835723"/>
            <a:ext cx="336884" cy="307777"/>
          </a:xfrm>
          <a:prstGeom prst="rect">
            <a:avLst/>
          </a:prstGeom>
          <a:noFill/>
        </p:spPr>
        <p:txBody>
          <a:bodyPr wrap="square" rtlCol="0">
            <a:spAutoFit/>
          </a:bodyPr>
          <a:lstStyle/>
          <a:p>
            <a:pPr algn="ctr"/>
            <a:fld id="{A41F1F65-0BDD-4542-A9FC-E0796988BFB0}" type="slidenum">
              <a:rPr lang="en-CA" sz="1400" b="1" smtClean="0">
                <a:solidFill>
                  <a:schemeClr val="bg1"/>
                </a:solidFill>
              </a:rPr>
              <a:pPr algn="ctr"/>
              <a:t>8</a:t>
            </a:fld>
            <a:endParaRPr lang="en-CA" sz="1400" b="1" dirty="0">
              <a:solidFill>
                <a:schemeClr val="bg1"/>
              </a:solidFill>
            </a:endParaRPr>
          </a:p>
        </p:txBody>
      </p:sp>
    </p:spTree>
    <p:extLst>
      <p:ext uri="{BB962C8B-B14F-4D97-AF65-F5344CB8AC3E}">
        <p14:creationId xmlns:p14="http://schemas.microsoft.com/office/powerpoint/2010/main" val="3545991218"/>
      </p:ext>
    </p:extLst>
  </p:cSld>
  <p:clrMapOvr>
    <a:masterClrMapping/>
  </p:clrMapOvr>
  <mc:AlternateContent xmlns:mc="http://schemas.openxmlformats.org/markup-compatibility/2006" xmlns:p14="http://schemas.microsoft.com/office/powerpoint/2010/main">
    <mc:Choice Requires="p14">
      <p:transition spd="slow" p14:dur="2000" advTm="89745"/>
    </mc:Choice>
    <mc:Fallback xmlns="">
      <p:transition spd="slow" advTm="89745"/>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B9A610-A14C-4763-8601-4339CEF623AB}"/>
              </a:ext>
            </a:extLst>
          </p:cNvPr>
          <p:cNvSpPr>
            <a:spLocks noGrp="1"/>
          </p:cNvSpPr>
          <p:nvPr>
            <p:ph type="title"/>
          </p:nvPr>
        </p:nvSpPr>
        <p:spPr/>
        <p:txBody>
          <a:bodyPr/>
          <a:lstStyle/>
          <a:p>
            <a:r>
              <a:rPr lang="en-CA" dirty="0">
                <a:solidFill>
                  <a:schemeClr val="bg2">
                    <a:lumMod val="50000"/>
                  </a:schemeClr>
                </a:solidFill>
              </a:rPr>
              <a:t>Bar chart</a:t>
            </a:r>
          </a:p>
        </p:txBody>
      </p:sp>
      <p:grpSp>
        <p:nvGrpSpPr>
          <p:cNvPr id="7" name="Group 6">
            <a:extLst>
              <a:ext uri="{FF2B5EF4-FFF2-40B4-BE49-F238E27FC236}">
                <a16:creationId xmlns:a16="http://schemas.microsoft.com/office/drawing/2014/main" id="{B1E52E04-BC78-4AAA-843A-A020565DE4C3}"/>
              </a:ext>
            </a:extLst>
          </p:cNvPr>
          <p:cNvGrpSpPr/>
          <p:nvPr/>
        </p:nvGrpSpPr>
        <p:grpSpPr>
          <a:xfrm>
            <a:off x="3024050" y="240814"/>
            <a:ext cx="5977238" cy="4063397"/>
            <a:chOff x="2855948" y="-215568"/>
            <a:chExt cx="9149635" cy="6084730"/>
          </a:xfrm>
        </p:grpSpPr>
        <p:pic>
          <p:nvPicPr>
            <p:cNvPr id="6" name="Picture 5" descr="Chart, waterfall chart&#10;&#10;Description automatically generated">
              <a:extLst>
                <a:ext uri="{FF2B5EF4-FFF2-40B4-BE49-F238E27FC236}">
                  <a16:creationId xmlns:a16="http://schemas.microsoft.com/office/drawing/2014/main" id="{F5B54089-A911-441D-A375-F8F07577D065}"/>
                </a:ext>
              </a:extLst>
            </p:cNvPr>
            <p:cNvPicPr>
              <a:picLocks noChangeAspect="1"/>
            </p:cNvPicPr>
            <p:nvPr/>
          </p:nvPicPr>
          <p:blipFill>
            <a:blip r:embed="rId3"/>
            <a:stretch>
              <a:fillRect/>
            </a:stretch>
          </p:blipFill>
          <p:spPr>
            <a:xfrm>
              <a:off x="2855948" y="-215568"/>
              <a:ext cx="9149635" cy="6084730"/>
            </a:xfrm>
            <a:prstGeom prst="rect">
              <a:avLst/>
            </a:prstGeom>
          </p:spPr>
        </p:pic>
        <p:sp>
          <p:nvSpPr>
            <p:cNvPr id="3" name="Rectangle 2">
              <a:extLst>
                <a:ext uri="{FF2B5EF4-FFF2-40B4-BE49-F238E27FC236}">
                  <a16:creationId xmlns:a16="http://schemas.microsoft.com/office/drawing/2014/main" id="{D25498C1-1372-4376-882E-E85B5D9AF751}"/>
                </a:ext>
              </a:extLst>
            </p:cNvPr>
            <p:cNvSpPr/>
            <p:nvPr/>
          </p:nvSpPr>
          <p:spPr>
            <a:xfrm>
              <a:off x="5688657" y="5199604"/>
              <a:ext cx="3267308" cy="6548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050" b="1" dirty="0">
                  <a:solidFill>
                    <a:sysClr val="windowText" lastClr="000000"/>
                  </a:solidFill>
                </a:rPr>
                <a:t>COSTART Midlevel Bodysystem </a:t>
              </a:r>
            </a:p>
          </p:txBody>
        </p:sp>
      </p:grpSp>
      <p:sp>
        <p:nvSpPr>
          <p:cNvPr id="8" name="Text Placeholder 2">
            <a:extLst>
              <a:ext uri="{FF2B5EF4-FFF2-40B4-BE49-F238E27FC236}">
                <a16:creationId xmlns:a16="http://schemas.microsoft.com/office/drawing/2014/main" id="{342D59C9-A970-45F9-A62A-632A67D90994}"/>
              </a:ext>
            </a:extLst>
          </p:cNvPr>
          <p:cNvSpPr>
            <a:spLocks noGrp="1"/>
          </p:cNvSpPr>
          <p:nvPr>
            <p:ph type="body" sz="quarter" idx="10"/>
          </p:nvPr>
        </p:nvSpPr>
        <p:spPr>
          <a:xfrm>
            <a:off x="257594" y="1505983"/>
            <a:ext cx="2461151" cy="2429451"/>
          </a:xfrm>
        </p:spPr>
        <p:txBody>
          <a:bodyPr/>
          <a:lstStyle/>
          <a:p>
            <a:pPr marL="348853" indent="-342900">
              <a:spcAft>
                <a:spcPts val="1800"/>
              </a:spcAft>
              <a:buFont typeface="Wingdings" panose="05000000000000000000" pitchFamily="2" charset="2"/>
              <a:buChar char="Ø"/>
            </a:pPr>
            <a:r>
              <a:rPr lang="en-CA" sz="2100" b="1" dirty="0">
                <a:latin typeface="+mn-lt"/>
                <a:cs typeface="Arial" panose="020B0604020202020204" pitchFamily="34" charset="0"/>
              </a:rPr>
              <a:t>Higher-order terms</a:t>
            </a:r>
          </a:p>
          <a:p>
            <a:pPr marL="609600" indent="-277416">
              <a:spcAft>
                <a:spcPts val="1800"/>
              </a:spcAft>
              <a:buFont typeface="Arial" panose="020B0604020202020204" pitchFamily="34" charset="0"/>
              <a:buChar char="•"/>
            </a:pPr>
            <a:r>
              <a:rPr lang="en-CA" sz="2100" dirty="0">
                <a:latin typeface="+mn-lt"/>
                <a:cs typeface="Arial" panose="020B0604020202020204" pitchFamily="34" charset="0"/>
              </a:rPr>
              <a:t>Absolute counts by arm</a:t>
            </a:r>
          </a:p>
          <a:p>
            <a:pPr marL="609600" indent="-277416">
              <a:spcAft>
                <a:spcPts val="1800"/>
              </a:spcAft>
              <a:buFont typeface="Arial" panose="020B0604020202020204" pitchFamily="34" charset="0"/>
              <a:buChar char="•"/>
            </a:pPr>
            <a:r>
              <a:rPr lang="en-CA" sz="2100" dirty="0">
                <a:latin typeface="+mn-lt"/>
                <a:cs typeface="Arial" panose="020B0604020202020204" pitchFamily="34" charset="0"/>
              </a:rPr>
              <a:t>Distribution of severity </a:t>
            </a:r>
            <a:endParaRPr lang="en-CA" sz="1950" dirty="0">
              <a:cs typeface="Arial" panose="020B0604020202020204" pitchFamily="34" charset="0"/>
            </a:endParaRPr>
          </a:p>
        </p:txBody>
      </p:sp>
      <p:sp>
        <p:nvSpPr>
          <p:cNvPr id="9" name="TextBox 8">
            <a:extLst>
              <a:ext uri="{FF2B5EF4-FFF2-40B4-BE49-F238E27FC236}">
                <a16:creationId xmlns:a16="http://schemas.microsoft.com/office/drawing/2014/main" id="{C8DBDEC4-51D9-EDE5-86F3-4A98B2677A2E}"/>
              </a:ext>
            </a:extLst>
          </p:cNvPr>
          <p:cNvSpPr txBox="1"/>
          <p:nvPr/>
        </p:nvSpPr>
        <p:spPr>
          <a:xfrm>
            <a:off x="8807117" y="4835723"/>
            <a:ext cx="336884" cy="307777"/>
          </a:xfrm>
          <a:prstGeom prst="rect">
            <a:avLst/>
          </a:prstGeom>
          <a:noFill/>
        </p:spPr>
        <p:txBody>
          <a:bodyPr wrap="square" rtlCol="0">
            <a:spAutoFit/>
          </a:bodyPr>
          <a:lstStyle/>
          <a:p>
            <a:pPr algn="ctr"/>
            <a:fld id="{A41F1F65-0BDD-4542-A9FC-E0796988BFB0}" type="slidenum">
              <a:rPr lang="en-CA" sz="1400" b="1" smtClean="0">
                <a:solidFill>
                  <a:schemeClr val="bg1"/>
                </a:solidFill>
              </a:rPr>
              <a:pPr algn="ctr"/>
              <a:t>9</a:t>
            </a:fld>
            <a:endParaRPr lang="en-CA" sz="1400" b="1" dirty="0">
              <a:solidFill>
                <a:schemeClr val="bg1"/>
              </a:solidFill>
            </a:endParaRPr>
          </a:p>
        </p:txBody>
      </p:sp>
    </p:spTree>
    <p:extLst>
      <p:ext uri="{BB962C8B-B14F-4D97-AF65-F5344CB8AC3E}">
        <p14:creationId xmlns:p14="http://schemas.microsoft.com/office/powerpoint/2010/main" val="940280421"/>
      </p:ext>
    </p:extLst>
  </p:cSld>
  <p:clrMapOvr>
    <a:masterClrMapping/>
  </p:clrMapOvr>
  <mc:AlternateContent xmlns:mc="http://schemas.openxmlformats.org/markup-compatibility/2006" xmlns:p14="http://schemas.microsoft.com/office/powerpoint/2010/main">
    <mc:Choice Requires="p14">
      <p:transition spd="slow" p14:dur="2000" advTm="89745"/>
    </mc:Choice>
    <mc:Fallback xmlns="">
      <p:transition spd="slow" advTm="89745"/>
    </mc:Fallback>
  </mc:AlternateContent>
</p:sld>
</file>

<file path=ppt/theme/theme1.xml><?xml version="1.0" encoding="utf-8"?>
<a:theme xmlns:a="http://schemas.openxmlformats.org/drawingml/2006/main" name="2campus_presentatio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CU-SueAnschutz-RodgersEyeCenter_UCH-Gold_16-9  -  Compatibility Mode" id="{0BE272F6-F9F8-7842-B9BD-3D7046CFE0B1}" vid="{73858B8C-8717-C945-BFFE-36D202BC893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Qureshi_SCT_2022</Template>
  <TotalTime>44</TotalTime>
  <Words>3259</Words>
  <Application>Microsoft Office PowerPoint</Application>
  <PresentationFormat>On-screen Show (16:9)</PresentationFormat>
  <Paragraphs>193</Paragraphs>
  <Slides>22</Slides>
  <Notes>19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22</vt:i4>
      </vt:variant>
    </vt:vector>
  </HeadingPairs>
  <TitlesOfParts>
    <vt:vector size="29" baseType="lpstr">
      <vt:lpstr>72</vt:lpstr>
      <vt:lpstr>Arial</vt:lpstr>
      <vt:lpstr>Calibri</vt:lpstr>
      <vt:lpstr>HelveticaNeueLT Std</vt:lpstr>
      <vt:lpstr>Times New Roman</vt:lpstr>
      <vt:lpstr>Wingdings</vt:lpstr>
      <vt:lpstr>2campus_presentation</vt:lpstr>
      <vt:lpstr>Data visualization approaches to presenting harms in clinical trials</vt:lpstr>
      <vt:lpstr>Disclosures</vt:lpstr>
      <vt:lpstr>Hierarchical terminology and multi-dimensionality</vt:lpstr>
      <vt:lpstr>PowerPoint Presentation</vt:lpstr>
      <vt:lpstr>Visualization approaches to harms</vt:lpstr>
      <vt:lpstr>What we did</vt:lpstr>
      <vt:lpstr>PowerPoint Presentation</vt:lpstr>
      <vt:lpstr>Dot plot</vt:lpstr>
      <vt:lpstr>Bar chart</vt:lpstr>
      <vt:lpstr>Volcano  plot</vt:lpstr>
      <vt:lpstr>Heatmap</vt:lpstr>
      <vt:lpstr>Heatmap alternate (Treemap)</vt:lpstr>
      <vt:lpstr>Tendril plot</vt:lpstr>
      <vt:lpstr>Characteristics</vt:lpstr>
      <vt:lpstr>PowerPoint Presentation</vt:lpstr>
      <vt:lpstr>How to assess value?</vt:lpstr>
      <vt:lpstr>ICE-T Overview</vt:lpstr>
      <vt:lpstr>PowerPoint Presentation</vt:lpstr>
      <vt:lpstr>PowerPoint Presentation</vt:lpstr>
      <vt:lpstr>Respondent thoughts</vt:lpstr>
      <vt:lpstr>Conclusions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Data visualization approaches to presenting harms in clinical trials</dc:title>
  <dc:creator>Qureshi, Riaz</dc:creator>
  <cp:lastModifiedBy>Riaz Qureshi</cp:lastModifiedBy>
  <cp:revision>5</cp:revision>
  <dcterms:created xsi:type="dcterms:W3CDTF">2022-04-29T19:43:20Z</dcterms:created>
  <dcterms:modified xsi:type="dcterms:W3CDTF">2022-04-30T01:45:06Z</dcterms:modified>
</cp:coreProperties>
</file>